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48" r:id="rId4"/>
  </p:sldMasterIdLst>
  <p:notesMasterIdLst>
    <p:notesMasterId r:id="rId23"/>
  </p:notesMasterIdLst>
  <p:handoutMasterIdLst>
    <p:handoutMasterId r:id="rId24"/>
  </p:handoutMasterIdLst>
  <p:sldIdLst>
    <p:sldId id="325" r:id="rId5"/>
    <p:sldId id="326" r:id="rId6"/>
    <p:sldId id="354" r:id="rId7"/>
    <p:sldId id="345" r:id="rId8"/>
    <p:sldId id="338" r:id="rId9"/>
    <p:sldId id="346" r:id="rId10"/>
    <p:sldId id="340" r:id="rId11"/>
    <p:sldId id="341" r:id="rId12"/>
    <p:sldId id="335" r:id="rId13"/>
    <p:sldId id="342" r:id="rId14"/>
    <p:sldId id="349" r:id="rId15"/>
    <p:sldId id="353" r:id="rId16"/>
    <p:sldId id="351" r:id="rId17"/>
    <p:sldId id="355" r:id="rId18"/>
    <p:sldId id="352" r:id="rId19"/>
    <p:sldId id="347" r:id="rId20"/>
    <p:sldId id="343" r:id="rId21"/>
    <p:sldId id="337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883522D-EB19-48D8-AE95-282831972F90}">
          <p14:sldIdLst>
            <p14:sldId id="325"/>
            <p14:sldId id="326"/>
            <p14:sldId id="354"/>
            <p14:sldId id="345"/>
            <p14:sldId id="338"/>
            <p14:sldId id="346"/>
            <p14:sldId id="340"/>
            <p14:sldId id="341"/>
          </p14:sldIdLst>
        </p14:section>
        <p14:section name="Untitled Section" id="{F5197867-580F-438E-9D34-B46CCD40A9B3}">
          <p14:sldIdLst>
            <p14:sldId id="335"/>
            <p14:sldId id="342"/>
            <p14:sldId id="349"/>
            <p14:sldId id="353"/>
          </p14:sldIdLst>
        </p14:section>
        <p14:section name="Untitled Section" id="{BFE12543-F9C9-4803-B5A0-026F8A95CD00}">
          <p14:sldIdLst>
            <p14:sldId id="351"/>
            <p14:sldId id="355"/>
          </p14:sldIdLst>
        </p14:section>
        <p14:section name="Untitled Section" id="{A7116AAD-6613-417B-A8BD-83C4E697A9F2}">
          <p14:sldIdLst>
            <p14:sldId id="352"/>
            <p14:sldId id="347"/>
            <p14:sldId id="343"/>
            <p14:sldId id="337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85135"/>
    <a:srgbClr val="BDA07D"/>
    <a:srgbClr val="F5F9F9"/>
    <a:srgbClr val="627272"/>
    <a:srgbClr val="93A5A8"/>
    <a:srgbClr val="3E70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8336349-FD12-56D6-0053-A5DEEB9E8390}" v="31" dt="2025-12-02T13:58:09.046"/>
  </p1510:revLst>
</p1510:revInfo>
</file>

<file path=ppt/tableStyles.xml><?xml version="1.0" encoding="utf-8"?>
<a:tblStyleLst xmlns:a="http://schemas.openxmlformats.org/drawingml/2006/main" def="{17292A2E-F333-43FB-9621-5CBBE7FDCDCB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EAF03AE-1CC2-475F-B909-50970E9699A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B63C45E-73BA-4C86-A24F-A5006B4E7BA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37A4CE-17BB-4BB2-AC7B-97495293E2AC}" type="datetimeFigureOut">
              <a:rPr lang="en-US" smtClean="0"/>
              <a:t>12/2/2025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1DB874-DF6A-4AFA-8055-4AD7EE4CE3A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77078F-04CB-4625-B536-5BCAA2EC6CA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0EF92D-82DD-4142-BCE8-036B91487D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07088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86C8F5-2FDA-4718-81AA-24F4816BBD56}" type="datetimeFigureOut">
              <a:rPr lang="en-US" smtClean="0"/>
              <a:t>12/2/2025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8EC616-C518-4358-9496-6C33B2F5FA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3220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covering everything involved in </a:t>
            </a:r>
            <a:r>
              <a:rPr lang="en-US" b="1"/>
              <a:t>making</a:t>
            </a:r>
            <a:r>
              <a:rPr lang="en-US"/>
              <a:t> messages confidential and </a:t>
            </a:r>
            <a:r>
              <a:rPr lang="en-US" b="1"/>
              <a:t>breaking</a:t>
            </a:r>
            <a:r>
              <a:rPr lang="en-US"/>
              <a:t> the methods used to secure them.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8EC616-C518-4358-9496-6C33B2F5FA5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3149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/>
              <a:t>Indistinguishability under Chosen-Plaintext Attack</a:t>
            </a:r>
            <a:r>
              <a:rPr lang="en-US"/>
              <a:t>.</a:t>
            </a:r>
          </a:p>
          <a:p>
            <a:r>
              <a:rPr lang="en-US"/>
              <a:t>It is the </a:t>
            </a:r>
            <a:r>
              <a:rPr lang="en-US" b="1"/>
              <a:t>standard security requirement</a:t>
            </a:r>
            <a:r>
              <a:rPr lang="en-US"/>
              <a:t> for modern encryption schemes.</a:t>
            </a:r>
          </a:p>
          <a:p>
            <a:r>
              <a:rPr lang="en-US"/>
              <a:t>An encryption scheme is IND-CPA secure if Even when an attacker can </a:t>
            </a:r>
            <a:r>
              <a:rPr lang="en-US" b="1"/>
              <a:t>choose plaintexts</a:t>
            </a:r>
            <a:r>
              <a:rPr lang="en-US"/>
              <a:t> and see their </a:t>
            </a:r>
            <a:r>
              <a:rPr lang="en-US" err="1"/>
              <a:t>encryptions,They</a:t>
            </a:r>
            <a:r>
              <a:rPr lang="en-US"/>
              <a:t> </a:t>
            </a:r>
            <a:r>
              <a:rPr lang="en-US" b="1"/>
              <a:t>cannot distinguish</a:t>
            </a:r>
            <a:r>
              <a:rPr lang="en-US"/>
              <a:t> which plaintext corresponds to a given ciphertext,</a:t>
            </a:r>
          </a:p>
          <a:p>
            <a:r>
              <a:rPr lang="en-US"/>
              <a:t>Beyond random guessing</a:t>
            </a:r>
          </a:p>
          <a:p>
            <a:endParaRPr lang="en-US"/>
          </a:p>
          <a:p>
            <a:r>
              <a:rPr lang="en-IN" b="1"/>
              <a:t>Deterministic:</a:t>
            </a:r>
            <a:r>
              <a:rPr lang="en-IN"/>
              <a:t> same message → same ciphertext → CPA-vulnerable</a:t>
            </a:r>
          </a:p>
          <a:p>
            <a:r>
              <a:rPr lang="en-IN" b="1"/>
              <a:t>Probabilistic:</a:t>
            </a:r>
            <a:r>
              <a:rPr lang="en-IN"/>
              <a:t> adds randomness → different ciphertexts → </a:t>
            </a:r>
            <a:r>
              <a:rPr lang="en-IN" b="1"/>
              <a:t>required for IND-CPA</a:t>
            </a:r>
            <a:endParaRPr lang="en-IN"/>
          </a:p>
          <a:p>
            <a:r>
              <a:rPr lang="en-IN"/>
              <a:t>GM is the </a:t>
            </a:r>
            <a:r>
              <a:rPr lang="en-IN" b="1"/>
              <a:t>first probabilistic</a:t>
            </a:r>
            <a:r>
              <a:rPr lang="en-IN"/>
              <a:t> and </a:t>
            </a:r>
            <a:r>
              <a:rPr lang="en-IN" b="1"/>
              <a:t>first IND-CPA secure</a:t>
            </a:r>
            <a:r>
              <a:rPr lang="en-IN"/>
              <a:t> PKC</a:t>
            </a:r>
          </a:p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8EC616-C518-4358-9496-6C33B2F5FA5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5313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8EC616-C518-4358-9496-6C33B2F5FA5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1795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91A476F7-D5C8-1CEC-9F4A-86A24C0BF39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5455" t="5126"/>
          <a:stretch/>
        </p:blipFill>
        <p:spPr>
          <a:xfrm>
            <a:off x="0" y="0"/>
            <a:ext cx="5423337" cy="5356522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D0CBB0B7-F53E-97B4-C0F5-2D1842F1D23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14735" y="726953"/>
            <a:ext cx="3069021" cy="238168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ABE1252-9BC4-8186-499A-2A7107C29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315203" y="0"/>
            <a:ext cx="2045247" cy="68580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44ACCFF-64A9-40AA-93F9-86E3CE0161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8096" y="667512"/>
            <a:ext cx="5916168" cy="4873752"/>
          </a:xfrm>
          <a:prstGeom prst="rect">
            <a:avLst/>
          </a:prstGeom>
        </p:spPr>
        <p:txBody>
          <a:bodyPr anchor="b"/>
          <a:lstStyle>
            <a:lvl1pPr>
              <a:lnSpc>
                <a:spcPct val="100000"/>
              </a:lnSpc>
              <a:defRPr sz="5000" cap="all" spc="200" baseline="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D785D0F-160C-4A31-93B3-F251B073075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68096" y="5568696"/>
            <a:ext cx="5276088" cy="859536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000" b="0" i="0" spc="2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31CCC134-2698-41E9-A225-76300EF59E5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754112" y="947737"/>
            <a:ext cx="4048124" cy="49625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pc="400" baseline="0"/>
            </a:lvl1pPr>
          </a:lstStyle>
          <a:p>
            <a:r>
              <a:rPr lang="en-US"/>
              <a:t>Click to add photo</a:t>
            </a:r>
          </a:p>
        </p:txBody>
      </p:sp>
    </p:spTree>
    <p:extLst>
      <p:ext uri="{BB962C8B-B14F-4D97-AF65-F5344CB8AC3E}">
        <p14:creationId xmlns:p14="http://schemas.microsoft.com/office/powerpoint/2010/main" val="27797085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83F9824-10E6-81A0-0A31-9658CC0091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4383"/>
            <a:ext cx="12192000" cy="1524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3002FB0-0A62-2FA3-FB8D-3275F1072D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365760"/>
            <a:ext cx="10890504" cy="1545336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B5BF220-87F8-C1D3-102B-15C9BF2EE478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04672" y="2093976"/>
            <a:ext cx="10469880" cy="4014216"/>
          </a:xfrm>
          <a:noFill/>
        </p:spPr>
        <p:txBody>
          <a:bodyPr anchor="t" anchorCtr="0">
            <a:normAutofit/>
          </a:bodyPr>
          <a:lstStyle>
            <a:lvl1pPr>
              <a:spcAft>
                <a:spcPts val="1800"/>
              </a:spcAft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4712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EE4764D-8226-78DF-9303-299C95FA31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598984" y="0"/>
            <a:ext cx="1336431" cy="68580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77C27D79-5B49-F06F-29C2-BF642952740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53477" y="5154421"/>
            <a:ext cx="3279227" cy="122971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1545B34A-525D-FD4C-2384-D583B495C03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5455" t="5126"/>
          <a:stretch/>
        </p:blipFill>
        <p:spPr>
          <a:xfrm flipH="1">
            <a:off x="6768663" y="1729776"/>
            <a:ext cx="5423337" cy="5356522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1B59FA15-E93F-D07D-D82B-86E08C540E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32704" y="795528"/>
            <a:ext cx="6099048" cy="5120640"/>
          </a:xfrm>
          <a:prstGeom prst="rect">
            <a:avLst/>
          </a:prstGeom>
          <a:solidFill>
            <a:schemeClr val="tx1">
              <a:alpha val="5000"/>
            </a:schemeClr>
          </a:solidFill>
        </p:spPr>
        <p:txBody>
          <a:bodyPr anchor="ctr"/>
          <a:lstStyle>
            <a:lvl1pPr>
              <a:lnSpc>
                <a:spcPct val="90000"/>
              </a:lnSpc>
              <a:defRPr sz="4800" cap="all" spc="0" baseline="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8" name="Picture Placeholder 10">
            <a:extLst>
              <a:ext uri="{FF2B5EF4-FFF2-40B4-BE49-F238E27FC236}">
                <a16:creationId xmlns:a16="http://schemas.microsoft.com/office/drawing/2014/main" id="{4F1B2B40-3852-2BC5-AA67-3AC0C94B535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76072" y="950976"/>
            <a:ext cx="4050792" cy="496519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pc="400" baseline="0"/>
            </a:lvl1pPr>
          </a:lstStyle>
          <a:p>
            <a:r>
              <a:rPr lang="en-US"/>
              <a:t>Click to add photo</a:t>
            </a:r>
          </a:p>
        </p:txBody>
      </p:sp>
    </p:spTree>
    <p:extLst>
      <p:ext uri="{BB962C8B-B14F-4D97-AF65-F5344CB8AC3E}">
        <p14:creationId xmlns:p14="http://schemas.microsoft.com/office/powerpoint/2010/main" val="41854219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6177962F-BF83-8BF0-521C-AC2FE18512C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" r="27085" b="-104"/>
          <a:stretch/>
        </p:blipFill>
        <p:spPr>
          <a:xfrm rot="5400000">
            <a:off x="7746274" y="2898378"/>
            <a:ext cx="3089740" cy="487679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D003ACC-3116-807F-81D2-E8057D4C2C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4383"/>
            <a:ext cx="12192000" cy="1524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43485B2-AA3A-87CC-3B1B-A193C6EB59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365760"/>
            <a:ext cx="10890504" cy="1545336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6EF9689-52F4-4A6F-BEAC-E0B840C117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2093976"/>
            <a:ext cx="5833872" cy="3776472"/>
          </a:xfrm>
          <a:solidFill>
            <a:schemeClr val="bg1">
              <a:lumMod val="95000"/>
            </a:schemeClr>
          </a:solidFill>
        </p:spPr>
        <p:txBody>
          <a:bodyPr rIns="91440" anchor="t" anchorCtr="0">
            <a:normAutofit/>
          </a:bodyPr>
          <a:lstStyle>
            <a:lvl1pPr marL="457200" indent="-457200">
              <a:spcAft>
                <a:spcPts val="1800"/>
              </a:spcAft>
              <a:buFont typeface="+mj-lt"/>
              <a:buAutoNum type="arabicPeriod"/>
              <a:defRPr sz="2000"/>
            </a:lvl1pPr>
            <a:lvl2pPr marL="914400" indent="-457200">
              <a:buFont typeface="+mj-lt"/>
              <a:buAutoNum type="alphaLcPeriod"/>
              <a:defRPr sz="1800"/>
            </a:lvl2pPr>
            <a:lvl3pPr marL="1371600" indent="-457200">
              <a:buFont typeface="+mj-lt"/>
              <a:buAutoNum type="arabicParenR"/>
              <a:defRPr sz="1600"/>
            </a:lvl3pPr>
            <a:lvl4pPr marL="1828800" indent="-457200">
              <a:buFont typeface="+mj-lt"/>
              <a:buAutoNum type="alphaLcParenR"/>
              <a:defRPr sz="1400"/>
            </a:lvl4pPr>
            <a:lvl5pPr marL="2286000" indent="-457200">
              <a:buFont typeface="+mj-lt"/>
              <a:buAutoNum type="romanLcPeriod"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B532826-83B5-DC67-7DDB-45FD78E830A1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7306056" y="2093976"/>
            <a:ext cx="3172968" cy="3776472"/>
          </a:xfrm>
          <a:noFill/>
        </p:spPr>
        <p:txBody>
          <a:bodyPr anchor="t" anchorCtr="0">
            <a:normAutofit/>
          </a:bodyPr>
          <a:lstStyle>
            <a:lvl1pPr>
              <a:spcAft>
                <a:spcPts val="1800"/>
              </a:spcAft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9043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647051E-220B-9586-3E85-05AF9DC9B6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315203" y="0"/>
            <a:ext cx="2045247" cy="68580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68FA6629-B230-F528-AAE3-D182D963F05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" r="27085" b="-104"/>
          <a:stretch/>
        </p:blipFill>
        <p:spPr>
          <a:xfrm rot="10800000">
            <a:off x="0" y="671161"/>
            <a:ext cx="3089740" cy="4876799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7FA0390C-256A-CE3C-1348-C39DBAE01D8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37644" y="655677"/>
            <a:ext cx="2438400" cy="2070100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544ACCFF-64A9-40AA-93F9-86E3CE0161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8096" y="667512"/>
            <a:ext cx="5916168" cy="3666744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4800" cap="all" spc="200" baseline="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D785D0F-160C-4A31-93B3-F251B073075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68096" y="4636008"/>
            <a:ext cx="5276088" cy="1554480"/>
          </a:xfrm>
          <a:prstGeom prst="rect">
            <a:avLst/>
          </a:prstGeom>
        </p:spPr>
        <p:txBody>
          <a:bodyPr anchor="t"/>
          <a:lstStyle>
            <a:lvl1pPr marL="0" indent="0">
              <a:spcAft>
                <a:spcPts val="600"/>
              </a:spcAft>
              <a:buNone/>
              <a:defRPr sz="2000" b="0" i="0" spc="2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31CCC134-2698-41E9-A225-76300EF59E5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754112" y="947737"/>
            <a:ext cx="4023360" cy="49625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pc="400" baseline="0"/>
            </a:lvl1pPr>
          </a:lstStyle>
          <a:p>
            <a:r>
              <a:rPr lang="en-US"/>
              <a:t>Click to add photo</a:t>
            </a:r>
          </a:p>
        </p:txBody>
      </p:sp>
    </p:spTree>
    <p:extLst>
      <p:ext uri="{BB962C8B-B14F-4D97-AF65-F5344CB8AC3E}">
        <p14:creationId xmlns:p14="http://schemas.microsoft.com/office/powerpoint/2010/main" val="5535657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FED2A3BD-B73E-1BD7-6B8B-22C9FB12483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" r="27085" b="-104"/>
          <a:stretch/>
        </p:blipFill>
        <p:spPr>
          <a:xfrm rot="10800000">
            <a:off x="0" y="671161"/>
            <a:ext cx="3089740" cy="487679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B3FCFB4-857F-ED0B-D469-F2A392F06B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142482" y="0"/>
            <a:ext cx="2049517" cy="68580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E0604BC-34A9-95A0-8560-88E7547176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9911255" y="0"/>
            <a:ext cx="45719" cy="6858000"/>
          </a:xfrm>
          <a:prstGeom prst="rect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FF2F08ED-0715-2E8A-476E-A005A7D75B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400000">
            <a:off x="9013145" y="4934929"/>
            <a:ext cx="1841938" cy="96893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096" y="667512"/>
            <a:ext cx="3291840" cy="5513832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9512" y="667512"/>
            <a:ext cx="4105656" cy="5568696"/>
          </a:xfrm>
          <a:solidFill>
            <a:schemeClr val="bg1">
              <a:lumMod val="95000"/>
            </a:schemeClr>
          </a:solidFill>
        </p:spPr>
        <p:txBody>
          <a:bodyPr anchor="ctr" anchorCtr="0"/>
          <a:lstStyle>
            <a:lvl1pPr>
              <a:lnSpc>
                <a:spcPct val="150000"/>
              </a:lnSpc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9318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248277F-DB00-5149-6533-E8AEF0BAD4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573518" y="0"/>
            <a:ext cx="1334321" cy="68580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8067A69A-84EE-0E71-D053-F462EBCC8E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63520" y="655677"/>
            <a:ext cx="2438400" cy="2070100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544ACCFF-64A9-40AA-93F9-86E3CE0161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9048" y="658368"/>
            <a:ext cx="5486400" cy="362102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b"/>
          <a:lstStyle>
            <a:lvl1pPr>
              <a:lnSpc>
                <a:spcPct val="90000"/>
              </a:lnSpc>
              <a:defRPr sz="4800" cap="all" spc="0" baseline="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31CCC134-2698-41E9-A225-76300EF59E5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30936" y="576072"/>
            <a:ext cx="4023360" cy="549554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pc="400" baseline="0"/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D785D0F-160C-4A31-93B3-F251B073075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9048" y="4553712"/>
            <a:ext cx="5486400" cy="10058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t">
            <a:normAutofit/>
          </a:bodyPr>
          <a:lstStyle>
            <a:lvl1pPr marL="0" indent="0">
              <a:buNone/>
              <a:defRPr sz="2400" b="0" i="0" spc="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</p:spTree>
    <p:extLst>
      <p:ext uri="{BB962C8B-B14F-4D97-AF65-F5344CB8AC3E}">
        <p14:creationId xmlns:p14="http://schemas.microsoft.com/office/powerpoint/2010/main" val="34513317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E17B23C3-2F98-4465-21EA-A49296DA1F6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" r="27085" b="-104"/>
          <a:stretch/>
        </p:blipFill>
        <p:spPr>
          <a:xfrm rot="5400000">
            <a:off x="7746274" y="2898378"/>
            <a:ext cx="3089740" cy="487679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397A4D6-9D7A-63FE-63C9-A585FFE055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4383"/>
            <a:ext cx="12192000" cy="1524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365760"/>
            <a:ext cx="10149840" cy="1545336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2093976"/>
            <a:ext cx="4370832" cy="3776472"/>
          </a:xfrm>
          <a:solidFill>
            <a:schemeClr val="bg1">
              <a:lumMod val="95000"/>
            </a:schemeClr>
          </a:solidFill>
        </p:spPr>
        <p:txBody>
          <a:bodyPr rIns="45720" anchor="t" anchorCtr="0">
            <a:normAutofit/>
          </a:bodyPr>
          <a:lstStyle>
            <a:lvl1pPr>
              <a:spcAft>
                <a:spcPts val="1800"/>
              </a:spcAft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3A182AF-83EB-0BA6-3ADD-B49BDD9E37ED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099048" y="2112264"/>
            <a:ext cx="4370832" cy="3776472"/>
          </a:xfrm>
          <a:noFill/>
        </p:spPr>
        <p:txBody>
          <a:bodyPr anchor="t" anchorCtr="0">
            <a:normAutofit/>
          </a:bodyPr>
          <a:lstStyle>
            <a:lvl1pPr>
              <a:spcAft>
                <a:spcPts val="1800"/>
              </a:spcAft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7861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and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E7C8AFE-E640-9C6A-F20C-CDE1D4EF57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627476" y="0"/>
            <a:ext cx="1334321" cy="68580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31CF2607-B5C7-9992-C51D-DD5E7FC5FB3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79827" y="3157140"/>
            <a:ext cx="2438400" cy="20701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6D2F83CD-8345-462A-4412-5A54CB1FDD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8916"/>
          <a:stretch/>
        </p:blipFill>
        <p:spPr>
          <a:xfrm>
            <a:off x="0" y="3950466"/>
            <a:ext cx="3005804" cy="2224362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544ACCFF-64A9-40AA-93F9-86E3CE0161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8096" y="685800"/>
            <a:ext cx="5486400" cy="338328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b"/>
          <a:lstStyle>
            <a:lvl1pPr>
              <a:lnSpc>
                <a:spcPct val="90000"/>
              </a:lnSpc>
              <a:defRPr sz="4800" cap="all" spc="0" baseline="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D785D0F-160C-4A31-93B3-F251B073075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68096" y="4343400"/>
            <a:ext cx="5486400" cy="1005840"/>
          </a:xfrm>
          <a:prstGeom prst="rect">
            <a:avLst/>
          </a:prstGeom>
          <a:solidFill>
            <a:schemeClr val="tx1">
              <a:alpha val="5000"/>
            </a:schemeClr>
          </a:solidFill>
        </p:spPr>
        <p:txBody>
          <a:bodyPr anchor="t">
            <a:normAutofit/>
          </a:bodyPr>
          <a:lstStyle>
            <a:lvl1pPr marL="0" indent="0">
              <a:buNone/>
              <a:defRPr sz="2400" b="0" i="0" spc="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31CCC134-2698-41E9-A225-76300EF59E5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684264" y="576072"/>
            <a:ext cx="4023360" cy="549554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pc="400" baseline="0"/>
            </a:lvl1pPr>
          </a:lstStyle>
          <a:p>
            <a:r>
              <a:rPr lang="en-US"/>
              <a:t>Click to add photo</a:t>
            </a:r>
          </a:p>
        </p:txBody>
      </p:sp>
    </p:spTree>
    <p:extLst>
      <p:ext uri="{BB962C8B-B14F-4D97-AF65-F5344CB8AC3E}">
        <p14:creationId xmlns:p14="http://schemas.microsoft.com/office/powerpoint/2010/main" val="13067377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397A4D6-9D7A-63FE-63C9-A585FFE055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4383"/>
            <a:ext cx="12192000" cy="1524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365760"/>
            <a:ext cx="10890504" cy="1545336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2093976"/>
            <a:ext cx="3419856" cy="3776472"/>
          </a:xfrm>
          <a:solidFill>
            <a:schemeClr val="tx1">
              <a:alpha val="5000"/>
            </a:schemeClr>
          </a:solidFill>
        </p:spPr>
        <p:txBody>
          <a:bodyPr rIns="45720" anchor="t" anchorCtr="0">
            <a:normAutofit/>
          </a:bodyPr>
          <a:lstStyle>
            <a:lvl1pPr>
              <a:spcAft>
                <a:spcPts val="1800"/>
              </a:spcAft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3A182AF-83EB-0BA6-3ADD-B49BDD9E37ED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864608" y="2093976"/>
            <a:ext cx="6382512" cy="3749040"/>
          </a:xfrm>
          <a:noFill/>
        </p:spPr>
        <p:txBody>
          <a:bodyPr anchor="t" anchorCtr="0">
            <a:normAutofit/>
          </a:bodyPr>
          <a:lstStyle>
            <a:lvl1pPr>
              <a:spcAft>
                <a:spcPts val="1800"/>
              </a:spcAft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CB897DD0-4462-B31B-50A9-D399FD0F589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3529"/>
          <a:stretch/>
        </p:blipFill>
        <p:spPr>
          <a:xfrm>
            <a:off x="3815" y="4389845"/>
            <a:ext cx="5024198" cy="2463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4255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B5EA319-BD06-493B-D1CD-EC2AF73944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547991" y="0"/>
            <a:ext cx="1703832" cy="68580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8560446E-E817-5E2A-D76A-43A4168EF19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7246669" y="4842646"/>
            <a:ext cx="1611949" cy="1853259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17DC846D-C40C-085A-6A57-EBD733E9C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365760"/>
            <a:ext cx="6291072" cy="2670048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0F5F674E-A7FF-FC97-AC6B-9E98247F63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3346704"/>
            <a:ext cx="6016752" cy="2670048"/>
          </a:xfrm>
          <a:solidFill>
            <a:schemeClr val="bg1">
              <a:lumMod val="95000"/>
            </a:schemeClr>
          </a:solidFill>
        </p:spPr>
        <p:txBody>
          <a:bodyPr rIns="45720" anchor="t" anchorCtr="0">
            <a:normAutofit/>
          </a:bodyPr>
          <a:lstStyle>
            <a:lvl1pPr>
              <a:spcAft>
                <a:spcPts val="1800"/>
              </a:spcAft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Picture Placeholder 10">
            <a:extLst>
              <a:ext uri="{FF2B5EF4-FFF2-40B4-BE49-F238E27FC236}">
                <a16:creationId xmlns:a16="http://schemas.microsoft.com/office/drawing/2014/main" id="{F3752326-0FB4-41C5-2D91-5CBFDC2DAD8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818120" y="950976"/>
            <a:ext cx="4050792" cy="496519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pc="400" baseline="0"/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5923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14BC85D4-4139-2AAA-166E-6FBA095A8B1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5455" t="5126"/>
          <a:stretch/>
        </p:blipFill>
        <p:spPr>
          <a:xfrm>
            <a:off x="0" y="1729776"/>
            <a:ext cx="5423337" cy="535652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931BC73-A262-809F-6027-25B33F16B5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941270" y="0"/>
            <a:ext cx="1250729" cy="68580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FAEA2C9-0142-1847-0FE5-307C101C6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0683241" y="0"/>
            <a:ext cx="45719" cy="6858000"/>
          </a:xfrm>
          <a:prstGeom prst="rect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6007DF4F-A4F8-98C7-5975-55CBED0DB3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667512"/>
            <a:ext cx="3621024" cy="5513832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659D4968-2C08-763C-19C6-5913496855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6320" y="1161288"/>
            <a:ext cx="5276088" cy="4535424"/>
          </a:xfrm>
          <a:solidFill>
            <a:schemeClr val="bg1">
              <a:lumMod val="95000"/>
            </a:schemeClr>
          </a:solidFill>
        </p:spPr>
        <p:txBody>
          <a:bodyPr anchor="t" anchorCtr="0">
            <a:normAutofit/>
          </a:bodyPr>
          <a:lstStyle>
            <a:lvl1pPr marL="457200" indent="-457200">
              <a:lnSpc>
                <a:spcPct val="80000"/>
              </a:lnSpc>
              <a:spcAft>
                <a:spcPts val="1800"/>
              </a:spcAft>
              <a:buFont typeface="+mj-lt"/>
              <a:buAutoNum type="arabicPeriod"/>
              <a:defRPr sz="2000"/>
            </a:lvl1pPr>
            <a:lvl2pPr marL="914400" indent="-457200">
              <a:buFont typeface="+mj-lt"/>
              <a:buAutoNum type="alphaLcPeriod"/>
              <a:defRPr sz="1800"/>
            </a:lvl2pPr>
            <a:lvl3pPr marL="1371600" indent="-457200">
              <a:buFont typeface="+mj-lt"/>
              <a:buAutoNum type="arabicParenR"/>
              <a:defRPr sz="1600"/>
            </a:lvl3pPr>
            <a:lvl4pPr marL="1714500" indent="-342900">
              <a:buFont typeface="+mj-lt"/>
              <a:buAutoNum type="alphaLcParenR"/>
              <a:defRPr sz="1400"/>
            </a:lvl4pPr>
            <a:lvl5pPr marL="2228850" indent="-400050">
              <a:buFont typeface="+mj-lt"/>
              <a:buAutoNum type="romanLcPeriod"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5344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9F0B854-EF27-FB51-FED5-D9C462D789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4383"/>
            <a:ext cx="12192000" cy="1524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AAF96D3-D3E2-FEAC-EE69-279502A579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365760"/>
            <a:ext cx="10890504" cy="1545336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FA9ADD0-45A7-DB71-D010-70B5B174CC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2093976"/>
            <a:ext cx="2880360" cy="3776472"/>
          </a:xfrm>
          <a:solidFill>
            <a:schemeClr val="tx1">
              <a:alpha val="5000"/>
            </a:schemeClr>
          </a:solidFill>
        </p:spPr>
        <p:txBody>
          <a:bodyPr rIns="45720" anchor="t" anchorCtr="0">
            <a:normAutofit/>
          </a:bodyPr>
          <a:lstStyle>
            <a:lvl1pPr>
              <a:spcAft>
                <a:spcPts val="1800"/>
              </a:spcAft>
              <a:defRPr sz="20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4ECD368-DD7D-CC8B-3678-D0BFE829181C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261104" y="2093976"/>
            <a:ext cx="6967728" cy="4014216"/>
          </a:xfrm>
          <a:noFill/>
        </p:spPr>
        <p:txBody>
          <a:bodyPr anchor="t" anchorCtr="0">
            <a:normAutofit/>
          </a:bodyPr>
          <a:lstStyle>
            <a:lvl1pPr>
              <a:spcAft>
                <a:spcPts val="1800"/>
              </a:spcAft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9642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FB4E19-B10C-43FA-AB4B-5D0396BD64D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cap="all" spc="150" baseline="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5C552B-0CAD-4920-B258-233A9F86DF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cap="all" spc="150" baseline="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983FFB-15A3-4B11-A130-4565577A3F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150" baseline="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fld id="{F91729D4-A164-47A3-830D-E792BCE699E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575F976-A881-DB46-9D98-9D55727C19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9C7589-D4CD-50AB-9AA4-198FD4932D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871090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6" r:id="rId3"/>
    <p:sldLayoutId id="2147483675" r:id="rId4"/>
    <p:sldLayoutId id="2147483683" r:id="rId5"/>
    <p:sldLayoutId id="2147483684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  <p:sldLayoutId id="2147483685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4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accent4">
              <a:lumMod val="7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accent4">
              <a:lumMod val="7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4">
              <a:lumMod val="7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4">
              <a:lumMod val="7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4">
              <a:lumMod val="7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pages.cs.wisc.edu/~shruthir/Documents/PerformanceAnalysisOfGoldwasserMicaliCryptosystem.pdf" TargetMode="External"/><Relationship Id="rId2" Type="http://schemas.openxmlformats.org/officeDocument/2006/relationships/hyperlink" Target="https://link.springer.com/article/10.1007/s11390-021-0806-1" TargetMode="External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www.researchgate.net/publication/391677127_Efficient_Lifting_of_Discrete_Logarithms_Modulo_Prime_Powers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79680-7C22-BFF1-165D-52AB411C0F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096" y="667512"/>
            <a:ext cx="5916168" cy="4873752"/>
          </a:xfrm>
        </p:spPr>
        <p:txBody>
          <a:bodyPr/>
          <a:lstStyle/>
          <a:p>
            <a:r>
              <a:rPr lang="en-US"/>
              <a:t>GOLDWASSER MICALI CRYPTOSYSTEM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2F459B-002E-E89C-3A0E-589730DD719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68096" y="5568696"/>
            <a:ext cx="5276088" cy="859536"/>
          </a:xfrm>
        </p:spPr>
        <p:txBody>
          <a:bodyPr/>
          <a:lstStyle/>
          <a:p>
            <a:r>
              <a:rPr lang="en-US"/>
              <a:t>Devyani </a:t>
            </a:r>
            <a:r>
              <a:rPr lang="en-US" err="1"/>
              <a:t>Remulkar</a:t>
            </a:r>
            <a:r>
              <a:rPr lang="en-US"/>
              <a:t>[2203110]</a:t>
            </a:r>
          </a:p>
          <a:p>
            <a:r>
              <a:rPr lang="en-US"/>
              <a:t>Harshini Maryada[2203118]          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7655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D303EC-7CA1-AC51-4FFF-C3153921F5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>
                <a:cs typeface="Segoe UI Light"/>
              </a:rPr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823E38-5964-7E17-53C4-A89F3C5403B5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04672" y="1911097"/>
            <a:ext cx="10469880" cy="4304508"/>
          </a:xfrm>
        </p:spPr>
        <p:txBody>
          <a:bodyPr>
            <a:normAutofit fontScale="77500" lnSpcReduction="20000"/>
          </a:bodyPr>
          <a:lstStyle/>
          <a:p>
            <a:pPr marL="0" indent="0">
              <a:lnSpc>
                <a:spcPct val="120000"/>
              </a:lnSpc>
              <a:spcBef>
                <a:spcPts val="800"/>
              </a:spcBef>
              <a:spcAft>
                <a:spcPts val="1000"/>
              </a:spcAft>
            </a:pPr>
            <a:r>
              <a:rPr lang="en-IN" sz="2600">
                <a:ea typeface="+mn-lt"/>
                <a:cs typeface="+mn-lt"/>
              </a:rPr>
              <a:t>An extended version of the classic GM encryption scheme proposed by </a:t>
            </a:r>
            <a:r>
              <a:rPr lang="en-IN" sz="2600" b="1">
                <a:ea typeface="+mn-lt"/>
                <a:cs typeface="+mn-lt"/>
              </a:rPr>
              <a:t>Ying Guo, Xiao-Lei  Dong, and Zhen-Fu Cao in their 2022 paper “Generalized Goldwasser and Micali’s Type Cryptosystem”</a:t>
            </a:r>
            <a:r>
              <a:rPr lang="en-IN" sz="2600">
                <a:ea typeface="+mn-lt"/>
                <a:cs typeface="+mn-lt"/>
              </a:rPr>
              <a:t>, published in </a:t>
            </a:r>
            <a:r>
              <a:rPr lang="en-IN" sz="2600" i="1">
                <a:ea typeface="+mn-lt"/>
                <a:cs typeface="+mn-lt"/>
              </a:rPr>
              <a:t>Journal of Computer Science and Technology</a:t>
            </a:r>
            <a:r>
              <a:rPr lang="en-IN" sz="2600">
                <a:ea typeface="+mn-lt"/>
                <a:cs typeface="+mn-lt"/>
              </a:rPr>
              <a:t>.</a:t>
            </a:r>
            <a:endParaRPr lang="en-IN" sz="2600">
              <a:cs typeface="Segoe UI Light"/>
            </a:endParaRPr>
          </a:p>
          <a:p>
            <a:pPr>
              <a:lnSpc>
                <a:spcPct val="120000"/>
              </a:lnSpc>
              <a:spcBef>
                <a:spcPts val="800"/>
              </a:spcBef>
              <a:spcAft>
                <a:spcPts val="1000"/>
              </a:spcAft>
            </a:pPr>
            <a:r>
              <a:rPr lang="en-IN" sz="2600">
                <a:ea typeface="+mn-lt"/>
                <a:cs typeface="+mn-lt"/>
              </a:rPr>
              <a:t>Supports </a:t>
            </a:r>
            <a:r>
              <a:rPr lang="en-IN" sz="2600" b="1">
                <a:ea typeface="+mn-lt"/>
                <a:cs typeface="+mn-lt"/>
              </a:rPr>
              <a:t>multi-bit encryption</a:t>
            </a:r>
            <a:r>
              <a:rPr lang="en-IN" sz="2600">
                <a:ea typeface="+mn-lt"/>
                <a:cs typeface="+mn-lt"/>
              </a:rPr>
              <a:t> instead of only 1 bit per ciphertext.</a:t>
            </a:r>
            <a:endParaRPr lang="en-IN" sz="2600">
              <a:cs typeface="Segoe UI Light"/>
            </a:endParaRPr>
          </a:p>
          <a:p>
            <a:pPr>
              <a:lnSpc>
                <a:spcPct val="120000"/>
              </a:lnSpc>
              <a:spcBef>
                <a:spcPts val="800"/>
              </a:spcBef>
              <a:spcAft>
                <a:spcPts val="1000"/>
              </a:spcAft>
            </a:pPr>
            <a:r>
              <a:rPr lang="en-IN" sz="2600">
                <a:ea typeface="+mn-lt"/>
                <a:cs typeface="+mn-lt"/>
              </a:rPr>
              <a:t>Uses a modulus of the form </a:t>
            </a:r>
            <a:r>
              <a:rPr lang="en-IN" sz="2600" b="1">
                <a:ea typeface="+mn-lt"/>
                <a:cs typeface="+mn-lt"/>
              </a:rPr>
              <a:t>N= P</a:t>
            </a:r>
            <a:r>
              <a:rPr lang="en-IN" sz="2600" b="1" baseline="30000">
                <a:ea typeface="+mn-lt"/>
                <a:cs typeface="+mn-lt"/>
              </a:rPr>
              <a:t>a</a:t>
            </a:r>
            <a:r>
              <a:rPr lang="en-IN" sz="2600" b="1">
                <a:ea typeface="+mn-lt"/>
                <a:cs typeface="+mn-lt"/>
              </a:rPr>
              <a:t> </a:t>
            </a:r>
            <a:r>
              <a:rPr lang="en-IN" sz="2600" b="1" err="1">
                <a:ea typeface="+mn-lt"/>
                <a:cs typeface="+mn-lt"/>
              </a:rPr>
              <a:t>Q</a:t>
            </a:r>
            <a:r>
              <a:rPr lang="en-IN" sz="2600" b="1" baseline="30000" err="1">
                <a:ea typeface="+mn-lt"/>
                <a:cs typeface="+mn-lt"/>
              </a:rPr>
              <a:t>b</a:t>
            </a:r>
            <a:r>
              <a:rPr lang="en-IN" sz="2600" b="1">
                <a:ea typeface="+mn-lt"/>
                <a:cs typeface="+mn-lt"/>
              </a:rPr>
              <a:t> </a:t>
            </a:r>
            <a:r>
              <a:rPr lang="en-IN" sz="2600">
                <a:ea typeface="+mn-lt"/>
                <a:cs typeface="+mn-lt"/>
              </a:rPr>
              <a:t>to encode larger message blocks where </a:t>
            </a:r>
            <a:r>
              <a:rPr lang="en-IN" sz="2600" b="1">
                <a:ea typeface="+mn-lt"/>
                <a:cs typeface="+mn-lt"/>
              </a:rPr>
              <a:t>P</a:t>
            </a:r>
            <a:r>
              <a:rPr lang="en-IN" sz="2600">
                <a:ea typeface="+mn-lt"/>
                <a:cs typeface="+mn-lt"/>
              </a:rPr>
              <a:t> &amp; </a:t>
            </a:r>
            <a:r>
              <a:rPr lang="en-IN" sz="2600" b="1">
                <a:ea typeface="+mn-lt"/>
                <a:cs typeface="+mn-lt"/>
              </a:rPr>
              <a:t>Q </a:t>
            </a:r>
            <a:r>
              <a:rPr lang="en-IN" sz="2600">
                <a:ea typeface="+mn-lt"/>
                <a:cs typeface="+mn-lt"/>
              </a:rPr>
              <a:t>are distinct primes and </a:t>
            </a:r>
            <a:r>
              <a:rPr lang="en-IN" sz="2600" b="1" err="1">
                <a:ea typeface="+mn-lt"/>
                <a:cs typeface="+mn-lt"/>
              </a:rPr>
              <a:t>a,b</a:t>
            </a:r>
            <a:r>
              <a:rPr lang="en-IN" sz="2600">
                <a:ea typeface="+mn-lt"/>
                <a:cs typeface="+mn-lt"/>
              </a:rPr>
              <a:t> are natural numbers.</a:t>
            </a:r>
            <a:endParaRPr lang="en-IN" sz="2600">
              <a:cs typeface="Segoe UI Light"/>
            </a:endParaRPr>
          </a:p>
          <a:p>
            <a:pPr>
              <a:spcBef>
                <a:spcPts val="800"/>
              </a:spcBef>
              <a:spcAft>
                <a:spcPts val="800"/>
              </a:spcAft>
            </a:pPr>
            <a:r>
              <a:rPr lang="en-IN" sz="2600">
                <a:cs typeface="Segoe UI Light"/>
              </a:rPr>
              <a:t>It consists of 3 parts</a:t>
            </a:r>
          </a:p>
          <a:p>
            <a:pPr lvl="1">
              <a:spcBef>
                <a:spcPts val="800"/>
              </a:spcBef>
              <a:spcAft>
                <a:spcPts val="800"/>
              </a:spcAft>
            </a:pPr>
            <a:r>
              <a:rPr lang="en-IN" sz="2600">
                <a:cs typeface="Segoe UI Light"/>
              </a:rPr>
              <a:t>Key generation</a:t>
            </a:r>
          </a:p>
          <a:p>
            <a:pPr lvl="1">
              <a:spcBef>
                <a:spcPts val="800"/>
              </a:spcBef>
              <a:spcAft>
                <a:spcPts val="800"/>
              </a:spcAft>
            </a:pPr>
            <a:r>
              <a:rPr lang="en-IN" sz="2600">
                <a:cs typeface="Segoe UI Light"/>
              </a:rPr>
              <a:t>Encryption</a:t>
            </a:r>
          </a:p>
          <a:p>
            <a:pPr lvl="1">
              <a:spcBef>
                <a:spcPts val="800"/>
              </a:spcBef>
              <a:spcAft>
                <a:spcPts val="800"/>
              </a:spcAft>
            </a:pPr>
            <a:r>
              <a:rPr lang="en-IN" sz="2600">
                <a:cs typeface="Segoe UI Light"/>
              </a:rPr>
              <a:t>Decryption</a:t>
            </a:r>
          </a:p>
          <a:p>
            <a:endParaRPr lang="en-IN">
              <a:cs typeface="Segoe UI Ligh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4FCE1E-F9FD-1CC6-A765-75B8952E6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9951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9AFFB-02D6-8579-D0B8-78828E3D34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KEY GENERATION</a:t>
            </a:r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51611E-8E82-DA9E-433A-AB00041E07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11</a:t>
            </a:fld>
            <a:endParaRPr lang="en-US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70B96D3A-06AC-6D53-F6CB-185B1411DCD9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>
                <a:cs typeface="Segoe UI Light"/>
              </a:rPr>
              <a:t>The Key-gen algorithm takes kappa,a,b as input which determines the size of primes to be used and generates the public and private key. </a:t>
            </a:r>
          </a:p>
          <a:p>
            <a:r>
              <a:rPr lang="en-US">
                <a:cs typeface="Segoe UI Light"/>
              </a:rPr>
              <a:t>Public key = </a:t>
            </a:r>
            <a:r>
              <a:rPr lang="en-US" b="1">
                <a:cs typeface="Segoe UI Light"/>
              </a:rPr>
              <a:t>(</a:t>
            </a:r>
            <a:r>
              <a:rPr lang="en-US" b="1" err="1">
                <a:cs typeface="Segoe UI Light"/>
              </a:rPr>
              <a:t>N,y,l,K</a:t>
            </a:r>
            <a:r>
              <a:rPr lang="en-US" b="1">
                <a:cs typeface="Segoe UI Light"/>
              </a:rPr>
              <a:t>) </a:t>
            </a:r>
          </a:p>
          <a:p>
            <a:r>
              <a:rPr lang="en-US">
                <a:cs typeface="Segoe UI Light"/>
              </a:rPr>
              <a:t>Private Key = </a:t>
            </a:r>
            <a:r>
              <a:rPr lang="en-US" b="1">
                <a:cs typeface="Segoe UI Light"/>
              </a:rPr>
              <a:t>(P,Q,k)</a:t>
            </a:r>
          </a:p>
        </p:txBody>
      </p:sp>
      <p:pic>
        <p:nvPicPr>
          <p:cNvPr id="12" name="Picture 11" descr="A diagram of a keygen algorithm&#10;&#10;AI-generated content may be incorrect.">
            <a:extLst>
              <a:ext uri="{FF2B5EF4-FFF2-40B4-BE49-F238E27FC236}">
                <a16:creationId xmlns:a16="http://schemas.microsoft.com/office/drawing/2014/main" id="{3C9C6E13-AF6E-6C3B-5528-69A1E27E25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1637" y="3157653"/>
            <a:ext cx="7676107" cy="3074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6513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6E399-F986-B409-5275-45D25C866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Encryption</a:t>
            </a:r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035DFBF-A7C0-FD35-5BEC-1115035D408E}"/>
                  </a:ext>
                </a:extLst>
              </p:cNvPr>
              <p:cNvSpPr>
                <a:spLocks noGrp="1"/>
              </p:cNvSpPr>
              <p:nvPr>
                <p:ph idx="13"/>
              </p:nvPr>
            </p:nvSpPr>
            <p:spPr/>
            <p:txBody>
              <a:bodyPr>
                <a:normAutofit/>
              </a:bodyPr>
              <a:lstStyle/>
              <a:p>
                <a:pPr>
                  <a:spcBef>
                    <a:spcPts val="800"/>
                  </a:spcBef>
                  <a:spcAft>
                    <a:spcPts val="800"/>
                  </a:spcAft>
                </a:pPr>
                <a:r>
                  <a:rPr lang="en-IN" sz="2200">
                    <a:ea typeface="+mn-lt"/>
                    <a:cs typeface="+mn-lt"/>
                  </a:rPr>
                  <a:t>Uses the same encryption algorithm as GM but with different key parameters.</a:t>
                </a:r>
                <a:endParaRPr lang="en-IN" sz="2200">
                  <a:cs typeface="Segoe UI Light"/>
                </a:endParaRPr>
              </a:p>
              <a:p>
                <a:pPr marL="0" indent="0">
                  <a:spcBef>
                    <a:spcPts val="800"/>
                  </a:spcBef>
                  <a:spcAft>
                    <a:spcPts val="800"/>
                  </a:spcAft>
                  <a:buNone/>
                </a:pPr>
                <a:r>
                  <a:rPr lang="en-IN" sz="2200" b="1">
                    <a:ea typeface="+mn-lt"/>
                    <a:cs typeface="+mn-lt"/>
                  </a:rPr>
                  <a:t>Encryption:</a:t>
                </a:r>
              </a:p>
              <a:p>
                <a:pPr>
                  <a:spcBef>
                    <a:spcPts val="800"/>
                  </a:spcBef>
                  <a:spcAft>
                    <a:spcPts val="800"/>
                  </a:spcAft>
                </a:pPr>
                <a:r>
                  <a:rPr lang="en-IN" sz="2200"/>
                  <a:t>Let </a:t>
                </a:r>
                <a:r>
                  <a:rPr lang="en-IN" sz="2200" b="1" i="1"/>
                  <a:t>m </a:t>
                </a:r>
                <a:r>
                  <a:rPr lang="en-IN" sz="2200"/>
                  <a:t>be the message to be sent</a:t>
                </a:r>
              </a:p>
              <a:p>
                <a:pPr>
                  <a:spcBef>
                    <a:spcPts val="800"/>
                  </a:spcBef>
                  <a:spcAft>
                    <a:spcPts val="800"/>
                  </a:spcAft>
                </a:pPr>
                <a:r>
                  <a:rPr lang="en-IN" sz="2200">
                    <a:ea typeface="+mn-lt"/>
                    <a:cs typeface="+mn-lt"/>
                  </a:rPr>
                  <a:t>Choose random </a:t>
                </a:r>
                <a14:m>
                  <m:oMath xmlns:m="http://schemas.openxmlformats.org/officeDocument/2006/math">
                    <m:r>
                      <a:rPr lang="en-IN" sz="22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IN" sz="2200">
                        <a:latin typeface="Cambria Math" panose="02040503050406030204" pitchFamily="18" charset="0"/>
                      </a:rPr>
                      <m:t>∈</m:t>
                    </m:r>
                    <m:sSubSup>
                      <m:sSubSupPr>
                        <m:ctrlPr>
                          <a:rPr lang="ar-AE" sz="22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ar-AE" sz="2200">
                            <a:latin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ar-AE" sz="2200" i="1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  <m:sup>
                        <m:r>
                          <a:rPr lang="ar-AE" sz="220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ar-AE" sz="2200"/>
                  <a:t>:</a:t>
                </a:r>
                <a:endParaRPr lang="en-IN" sz="2200"/>
              </a:p>
              <a:p>
                <a:pPr>
                  <a:spcBef>
                    <a:spcPts val="800"/>
                  </a:spcBef>
                  <a:spcAft>
                    <a:spcPts val="800"/>
                  </a:spcAft>
                </a:pPr>
                <a:r>
                  <a:rPr lang="en-IN" sz="2200">
                    <a:ea typeface="+mn-lt"/>
                    <a:cs typeface="+mn-lt"/>
                  </a:rPr>
                  <a:t>Compute ciphertext:</a:t>
                </a:r>
              </a:p>
              <a:p>
                <a:pPr marL="0" indent="0">
                  <a:spcBef>
                    <a:spcPts val="800"/>
                  </a:spcBef>
                  <a:spcAft>
                    <a:spcPts val="800"/>
                  </a:spcAft>
                  <a:buNone/>
                </a:pPr>
                <a:r>
                  <a:rPr lang="en-IN" sz="2200"/>
                  <a:t>                                                 </a:t>
                </a:r>
                <a14:m>
                  <m:oMath xmlns:m="http://schemas.openxmlformats.org/officeDocument/2006/math">
                    <m:r>
                      <a:rPr lang="ar-AE" sz="2200" i="1">
                        <a:latin typeface="Cambria Math" panose="02040503050406030204" pitchFamily="18" charset="0"/>
                      </a:rPr>
                      <m:t>𝑐</m:t>
                    </m:r>
                    <m:r>
                      <a:rPr lang="ar-AE" sz="220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ar-AE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ar-AE" sz="22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ar-AE" sz="2200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  <m:sSup>
                      <m:sSupPr>
                        <m:ctrlPr>
                          <a:rPr lang="ar-AE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ar-AE" sz="22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</m:sSup>
                    <m:r>
                      <a:rPr lang="ar-AE" sz="220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ar-AE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IN" sz="2200">
                            <a:latin typeface="Cambria Math" panose="02040503050406030204" pitchFamily="18" charset="0"/>
                          </a:rPr>
                          <m:t>mod</m:t>
                        </m:r>
                        <m:r>
                          <a:rPr lang="en-IN" sz="220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IN" sz="220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ar-AE" sz="220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IN" sz="2200"/>
              </a:p>
              <a:p>
                <a:pPr>
                  <a:spcBef>
                    <a:spcPts val="800"/>
                  </a:spcBef>
                  <a:spcAft>
                    <a:spcPts val="800"/>
                  </a:spcAft>
                </a:pPr>
                <a:r>
                  <a:rPr lang="en-IN" sz="2200">
                    <a:ea typeface="+mn-lt"/>
                    <a:cs typeface="+mn-lt"/>
                  </a:rPr>
                  <a:t>Public parameter </a:t>
                </a:r>
                <a14:m>
                  <m:oMath xmlns:m="http://schemas.openxmlformats.org/officeDocument/2006/math">
                    <m:r>
                      <a:rPr lang="ar-AE" sz="2200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IN" sz="2200">
                    <a:ea typeface="+mn-lt"/>
                    <a:cs typeface="+mn-lt"/>
                  </a:rPr>
                  <a:t> must satisfy certain conditions.</a:t>
                </a:r>
                <a:endParaRPr lang="en-IN" sz="2200"/>
              </a:p>
              <a:p>
                <a:endParaRPr lang="en-IN">
                  <a:cs typeface="Segoe UI Light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035DFBF-A7C0-FD35-5BEC-1115035D408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3"/>
              </p:nvPr>
            </p:nvSpPr>
            <p:spPr>
              <a:blipFill>
                <a:blip r:embed="rId2"/>
                <a:stretch>
                  <a:fillRect l="-757" t="-1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EA6899-560C-EE00-A67F-9F2221F7D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521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E8D03-D043-762C-27DE-A61546D2D5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651" y="480582"/>
            <a:ext cx="10890504" cy="950350"/>
          </a:xfrm>
        </p:spPr>
        <p:txBody>
          <a:bodyPr/>
          <a:lstStyle/>
          <a:p>
            <a:r>
              <a:rPr lang="en-US"/>
              <a:t>Decryption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E21E1E-2389-E90E-3532-657E21536D81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355823" y="1822579"/>
            <a:ext cx="6492866" cy="4014216"/>
          </a:xfrm>
        </p:spPr>
        <p:txBody>
          <a:bodyPr/>
          <a:lstStyle/>
          <a:p>
            <a:pPr marL="0" indent="0">
              <a:buNone/>
            </a:pPr>
            <a:r>
              <a:rPr lang="en-IN" b="1"/>
              <a:t>Decryption Algorithm</a:t>
            </a:r>
            <a:endParaRPr lang="en-IN">
              <a:cs typeface="Segoe UI Light"/>
            </a:endParaRPr>
          </a:p>
          <a:p>
            <a:r>
              <a:rPr lang="en-IN">
                <a:ea typeface="+mn-lt"/>
                <a:cs typeface="+mn-lt"/>
              </a:rPr>
              <a:t>First we remove </a:t>
            </a:r>
            <a:r>
              <a:rPr lang="en-IN" b="1" err="1">
                <a:ea typeface="+mn-lt"/>
                <a:cs typeface="+mn-lt"/>
              </a:rPr>
              <a:t>x</a:t>
            </a:r>
            <a:r>
              <a:rPr lang="en-IN" b="1" baseline="30000" err="1">
                <a:ea typeface="+mn-lt"/>
                <a:cs typeface="+mn-lt"/>
              </a:rPr>
              <a:t>K</a:t>
            </a:r>
            <a:r>
              <a:rPr lang="en-IN">
                <a:ea typeface="+mn-lt"/>
                <a:cs typeface="+mn-lt"/>
              </a:rPr>
              <a:t> by raising both sides to appropriate exponents and using the properties of K.</a:t>
            </a:r>
            <a:endParaRPr lang="en-IN"/>
          </a:p>
          <a:p>
            <a:r>
              <a:rPr lang="en-IN">
                <a:ea typeface="+mn-lt"/>
                <a:cs typeface="+mn-lt"/>
              </a:rPr>
              <a:t>Then we pass the resultant </a:t>
            </a:r>
            <a:r>
              <a:rPr lang="en-IN" b="1">
                <a:ea typeface="+mn-lt"/>
                <a:cs typeface="+mn-lt"/>
              </a:rPr>
              <a:t>c</a:t>
            </a:r>
            <a:r>
              <a:rPr lang="en-IN" b="1" baseline="-25000">
                <a:ea typeface="+mn-lt"/>
                <a:cs typeface="+mn-lt"/>
              </a:rPr>
              <a:t>i</a:t>
            </a:r>
            <a:r>
              <a:rPr lang="en-IN" b="1">
                <a:ea typeface="+mn-lt"/>
                <a:cs typeface="+mn-lt"/>
              </a:rPr>
              <a:t> = </a:t>
            </a:r>
            <a:r>
              <a:rPr lang="en-IN" b="1" err="1">
                <a:ea typeface="+mn-lt"/>
                <a:cs typeface="+mn-lt"/>
              </a:rPr>
              <a:t>y</a:t>
            </a:r>
            <a:r>
              <a:rPr lang="en-IN" b="1" baseline="-25000" err="1">
                <a:ea typeface="+mn-lt"/>
                <a:cs typeface="+mn-lt"/>
              </a:rPr>
              <a:t>i</a:t>
            </a:r>
            <a:r>
              <a:rPr lang="en-IN" b="1" baseline="30000" err="1">
                <a:ea typeface="+mn-lt"/>
                <a:cs typeface="+mn-lt"/>
              </a:rPr>
              <a:t>m</a:t>
            </a:r>
            <a:r>
              <a:rPr lang="en-IN" b="1">
                <a:ea typeface="+mn-lt"/>
                <a:cs typeface="+mn-lt"/>
              </a:rPr>
              <a:t> mod N</a:t>
            </a:r>
            <a:r>
              <a:rPr lang="en-IN">
                <a:ea typeface="+mn-lt"/>
                <a:cs typeface="+mn-lt"/>
              </a:rPr>
              <a:t> to Discrete Log algorithm several times and it computes </a:t>
            </a:r>
            <a:r>
              <a:rPr lang="en-IN" b="1">
                <a:ea typeface="+mn-lt"/>
                <a:cs typeface="+mn-lt"/>
              </a:rPr>
              <a:t>m modulus different relatively prime components</a:t>
            </a:r>
            <a:r>
              <a:rPr lang="en-IN">
                <a:ea typeface="+mn-lt"/>
                <a:cs typeface="+mn-lt"/>
              </a:rPr>
              <a:t>.</a:t>
            </a:r>
            <a:endParaRPr lang="en-IN"/>
          </a:p>
          <a:p>
            <a:r>
              <a:rPr lang="en-IN">
                <a:ea typeface="+mn-lt"/>
                <a:cs typeface="+mn-lt"/>
              </a:rPr>
              <a:t>Then finally we use </a:t>
            </a:r>
            <a:r>
              <a:rPr lang="en-IN" b="1">
                <a:ea typeface="+mn-lt"/>
                <a:cs typeface="+mn-lt"/>
              </a:rPr>
              <a:t>Chinese Remainder Theorem</a:t>
            </a:r>
            <a:r>
              <a:rPr lang="en-IN">
                <a:ea typeface="+mn-lt"/>
                <a:cs typeface="+mn-lt"/>
              </a:rPr>
              <a:t> to combine them to get our original message </a:t>
            </a:r>
            <a:r>
              <a:rPr lang="en-IN" b="1">
                <a:ea typeface="+mn-lt"/>
                <a:cs typeface="+mn-lt"/>
              </a:rPr>
              <a:t>m</a:t>
            </a:r>
            <a:r>
              <a:rPr lang="en-IN">
                <a:ea typeface="+mn-lt"/>
                <a:cs typeface="+mn-lt"/>
              </a:rPr>
              <a:t>.</a:t>
            </a:r>
            <a:endParaRPr lang="en-IN"/>
          </a:p>
          <a:p>
            <a:pPr>
              <a:spcBef>
                <a:spcPts val="800"/>
              </a:spcBef>
              <a:spcAft>
                <a:spcPts val="800"/>
              </a:spcAft>
            </a:pPr>
            <a:endParaRPr lang="en-IN">
              <a:cs typeface="Segoe UI Ligh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298F91-C2E9-9FB3-07E5-971A969A1E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13</a:t>
            </a:fld>
            <a:endParaRPr lang="en-US"/>
          </a:p>
        </p:txBody>
      </p:sp>
      <p:pic>
        <p:nvPicPr>
          <p:cNvPr id="7" name="Picture 6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15ECD3BE-6FAF-EB7D-4373-97CCDC541D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1921" y="1844393"/>
            <a:ext cx="4539772" cy="451576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17DFB78-EC32-626F-170E-B220B007C406}"/>
              </a:ext>
            </a:extLst>
          </p:cNvPr>
          <p:cNvSpPr txBox="1"/>
          <p:nvPr/>
        </p:nvSpPr>
        <p:spPr>
          <a:xfrm>
            <a:off x="6819931" y="1445789"/>
            <a:ext cx="4525745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>
                <a:cs typeface="Segoe UI Light"/>
              </a:rPr>
              <a:t>DECRYPTION FLOW -&gt;</a:t>
            </a:r>
            <a:endParaRPr lang="en-US" sz="2000" b="1"/>
          </a:p>
        </p:txBody>
      </p:sp>
    </p:spTree>
    <p:extLst>
      <p:ext uri="{BB962C8B-B14F-4D97-AF65-F5344CB8AC3E}">
        <p14:creationId xmlns:p14="http://schemas.microsoft.com/office/powerpoint/2010/main" val="40526450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F25E4C9-BBB5-3B9D-5A94-5EA937CD69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Ciphertext Expansion r of Generalized GM-Type Scheme</a:t>
            </a:r>
            <a:endParaRPr lang="en-IN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7AF6250-14E2-AC98-BDA6-1FD0ABFE2110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>
            <a:normAutofit/>
          </a:bodyPr>
          <a:lstStyle/>
          <a:p>
            <a:r>
              <a:rPr lang="en-IN"/>
              <a:t>The ciphertext expansion of this scheme turns out to be - </a:t>
            </a:r>
          </a:p>
          <a:p>
            <a:pPr marL="0" indent="0">
              <a:buNone/>
            </a:pPr>
            <a:r>
              <a:rPr lang="en-IN"/>
              <a:t>            </a:t>
            </a:r>
          </a:p>
          <a:p>
            <a:pPr marL="0" indent="0">
              <a:buNone/>
            </a:pPr>
            <a:endParaRPr lang="en-IN"/>
          </a:p>
          <a:p>
            <a:pPr marL="0" indent="0">
              <a:spcBef>
                <a:spcPts val="800"/>
              </a:spcBef>
              <a:spcAft>
                <a:spcPts val="800"/>
              </a:spcAft>
              <a:buNone/>
            </a:pPr>
            <a:r>
              <a:rPr lang="en-IN"/>
              <a:t>        </a:t>
            </a:r>
            <a:r>
              <a:rPr lang="en-US"/>
              <a:t>where:</a:t>
            </a:r>
          </a:p>
          <a:p>
            <a:pPr marL="0" indent="0">
              <a:spcBef>
                <a:spcPts val="800"/>
              </a:spcBef>
              <a:spcAft>
                <a:spcPts val="800"/>
              </a:spcAft>
              <a:buNone/>
            </a:pPr>
            <a:r>
              <a:rPr lang="en-US" b="1"/>
              <a:t>         a</a:t>
            </a:r>
            <a:r>
              <a:rPr lang="en-US"/>
              <a:t> = exponent of prime </a:t>
            </a:r>
            <a:r>
              <a:rPr lang="en-US" b="1"/>
              <a:t>P</a:t>
            </a:r>
          </a:p>
          <a:p>
            <a:pPr marL="0" indent="0">
              <a:spcBef>
                <a:spcPts val="800"/>
              </a:spcBef>
              <a:spcAft>
                <a:spcPts val="800"/>
              </a:spcAft>
              <a:buNone/>
            </a:pPr>
            <a:r>
              <a:rPr lang="en-US" b="1"/>
              <a:t>         b</a:t>
            </a:r>
            <a:r>
              <a:rPr lang="en-US"/>
              <a:t> = exponent of prime </a:t>
            </a:r>
            <a:r>
              <a:rPr lang="en-US" b="1"/>
              <a:t>Q</a:t>
            </a:r>
            <a:endParaRPr lang="en-US"/>
          </a:p>
          <a:p>
            <a:pPr marL="0" indent="0">
              <a:buNone/>
            </a:pPr>
            <a:r>
              <a:rPr lang="en-IN"/>
              <a:t>                             </a:t>
            </a:r>
            <a:endParaRPr lang="en-IN" sz="2400" b="1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CD5EA7-DAC1-C2B8-FFB7-C6F9D7F8F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14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94709ED-0AB6-EB09-3E72-DFB11E3CFC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7979" y="2676752"/>
            <a:ext cx="2202996" cy="1117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6648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6297D-429F-B370-839C-30EC205A9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OBSERVATIONS FROM OUR EXPERIMENTS ON GENERALIZED GM</a:t>
            </a:r>
            <a:endParaRPr lang="en-I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16A4C91-3862-4DFE-EB8F-0DB82183D2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248" y="1436785"/>
            <a:ext cx="3984430" cy="3984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5177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8A2742-E9F2-187E-336F-D3882BE9D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16</a:t>
            </a:fld>
            <a:endParaRPr lang="en-US"/>
          </a:p>
        </p:txBody>
      </p:sp>
      <p:pic>
        <p:nvPicPr>
          <p:cNvPr id="5" name="Content Placeholder 4" descr="A table of numbers and letters&#10;&#10;AI-generated content may be incorrect.">
            <a:extLst>
              <a:ext uri="{FF2B5EF4-FFF2-40B4-BE49-F238E27FC236}">
                <a16:creationId xmlns:a16="http://schemas.microsoft.com/office/drawing/2014/main" id="{E70B6AD6-7D85-F7E6-EF93-DA786B4DE944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/>
          <a:stretch>
            <a:fillRect/>
          </a:stretch>
        </p:blipFill>
        <p:spPr>
          <a:xfrm>
            <a:off x="2525291" y="408859"/>
            <a:ext cx="7149980" cy="2084104"/>
          </a:xfrm>
          <a:prstGeom prst="rect">
            <a:avLst/>
          </a:prstGeom>
          <a:noFill/>
        </p:spPr>
      </p:pic>
      <p:pic>
        <p:nvPicPr>
          <p:cNvPr id="6" name="Picture 5" descr="A graph with blue and orange lines&#10;&#10;AI-generated content may be incorrect.">
            <a:extLst>
              <a:ext uri="{FF2B5EF4-FFF2-40B4-BE49-F238E27FC236}">
                <a16:creationId xmlns:a16="http://schemas.microsoft.com/office/drawing/2014/main" id="{8BAB53E1-4228-61F6-BD3E-AC4B215081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5401" y="2591972"/>
            <a:ext cx="5563253" cy="4127067"/>
          </a:xfrm>
          <a:prstGeom prst="rect">
            <a:avLst/>
          </a:prstGeom>
        </p:spPr>
      </p:pic>
      <p:pic>
        <p:nvPicPr>
          <p:cNvPr id="23" name="Content Placeholder 22" descr="A graph with blue and orange lines&#10;&#10;AI-generated content may be incorrect.">
            <a:extLst>
              <a:ext uri="{FF2B5EF4-FFF2-40B4-BE49-F238E27FC236}">
                <a16:creationId xmlns:a16="http://schemas.microsoft.com/office/drawing/2014/main" id="{4E508461-20AD-8107-A5F4-2C69C4A071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68020" y="2595018"/>
            <a:ext cx="5426011" cy="4120937"/>
          </a:xfrm>
          <a:prstGeom prst="rect">
            <a:avLst/>
          </a:prstGeom>
          <a:solidFill>
            <a:prstClr val="white">
              <a:lumMod val="95000"/>
            </a:prstClr>
          </a:solidFill>
        </p:spPr>
      </p:pic>
    </p:spTree>
    <p:extLst>
      <p:ext uri="{BB962C8B-B14F-4D97-AF65-F5344CB8AC3E}">
        <p14:creationId xmlns:p14="http://schemas.microsoft.com/office/powerpoint/2010/main" val="3219591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23815E-2520-C8C8-24CA-75265155D6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647848"/>
            <a:ext cx="3621024" cy="5513832"/>
          </a:xfrm>
        </p:spPr>
        <p:txBody>
          <a:bodyPr/>
          <a:lstStyle/>
          <a:p>
            <a:r>
              <a:rPr lang="en-US"/>
              <a:t>References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36BD86-7F12-2D1E-5DDC-6E455008A4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/>
              <a:t>Guo, Cao, Dong — </a:t>
            </a:r>
            <a:r>
              <a:rPr lang="en-IN" i="1"/>
              <a:t>Generalized Goldwasser and Micali’s Type Cryptosystem</a:t>
            </a:r>
            <a:r>
              <a:rPr lang="en-IN"/>
              <a:t> (2022). </a:t>
            </a:r>
            <a:r>
              <a:rPr lang="en-IN">
                <a:hlinkClick r:id="rId2"/>
              </a:rPr>
              <a:t>https://link.springer.com/article/10.1007/s11390-021-0806-1</a:t>
            </a:r>
            <a:endParaRPr lang="en-IN"/>
          </a:p>
          <a:p>
            <a:r>
              <a:rPr lang="en-US"/>
              <a:t>J. Katz, Y. Lindell — </a:t>
            </a:r>
            <a:r>
              <a:rPr lang="en-US" i="1"/>
              <a:t>Introduction to Modern Cryptography</a:t>
            </a:r>
            <a:r>
              <a:rPr lang="en-US"/>
              <a:t>, Chap. 11</a:t>
            </a:r>
          </a:p>
          <a:p>
            <a:r>
              <a:rPr lang="en-IN">
                <a:hlinkClick r:id="rId3"/>
              </a:rPr>
              <a:t>https://pages.cs.wisc.edu/~shruthir/Documents/PerformanceAnalysisOfGoldwasserMicaliCryptosystem.pdf</a:t>
            </a:r>
            <a:endParaRPr lang="en-IN"/>
          </a:p>
          <a:p>
            <a:r>
              <a:rPr lang="en-IN">
                <a:hlinkClick r:id="rId4"/>
              </a:rPr>
              <a:t>https://www.researchgate.net/publication/391677127_Efficient_Lifting_of_Discrete_Logarithms_Modulo_Prime_Powers</a:t>
            </a:r>
            <a:endParaRPr lang="en-IN"/>
          </a:p>
          <a:p>
            <a:endParaRPr lang="en-IN"/>
          </a:p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171B8F-B824-A442-11E3-9DC79860F4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2399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00CCF9-507A-9B33-F360-5F3A97BF4E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096" y="667512"/>
            <a:ext cx="5916168" cy="3666744"/>
          </a:xfrm>
        </p:spPr>
        <p:txBody>
          <a:bodyPr/>
          <a:lstStyle/>
          <a:p>
            <a:r>
              <a:rPr lang="en-US"/>
              <a:t>THANK </a:t>
            </a:r>
            <a:br>
              <a:rPr lang="en-US"/>
            </a:br>
            <a:r>
              <a:rPr lang="en-US"/>
              <a:t>YOU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394F8A-4651-0476-8C8A-075A356960D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68096" y="4636008"/>
            <a:ext cx="5276088" cy="1554480"/>
          </a:xfrm>
        </p:spPr>
        <p:txBody>
          <a:bodyPr/>
          <a:lstStyle/>
          <a:p>
            <a:endParaRPr lang="en-US"/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6555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0AF76D-A0D2-8179-168C-8025D37732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096" y="667512"/>
            <a:ext cx="3291840" cy="5513832"/>
          </a:xfrm>
        </p:spPr>
        <p:txBody>
          <a:bodyPr/>
          <a:lstStyle/>
          <a:p>
            <a:r>
              <a:rPr lang="en-US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6F5ACA-5B20-DED2-F6EA-E50B5B17F3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9512" y="667512"/>
            <a:ext cx="4105656" cy="5568696"/>
          </a:xfrm>
        </p:spPr>
        <p:txBody>
          <a:bodyPr/>
          <a:lstStyle/>
          <a:p>
            <a:r>
              <a:rPr lang="en-US"/>
              <a:t>Preliminaries</a:t>
            </a:r>
          </a:p>
          <a:p>
            <a:r>
              <a:rPr lang="en-US"/>
              <a:t>GM Cryptosystem</a:t>
            </a:r>
          </a:p>
          <a:p>
            <a:r>
              <a:rPr lang="en-US"/>
              <a:t>Problems with GM</a:t>
            </a:r>
          </a:p>
          <a:p>
            <a:r>
              <a:rPr lang="en-US"/>
              <a:t>Generalized GM Cryptosystem</a:t>
            </a:r>
          </a:p>
          <a:p>
            <a:r>
              <a:rPr lang="en-US"/>
              <a:t>Our Experiments on Generalized GM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9330A5-9701-4D21-4CCC-742D1F9B4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BD12358-51D2-46B3-9BDE-DF29528B9454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2095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17475A-431C-D459-4E9E-709CD4A71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41E2F2-13B2-FE76-295D-829672A8ED27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IN" b="1"/>
              <a:t>Cryptology: </a:t>
            </a:r>
            <a:r>
              <a:rPr lang="en-IN"/>
              <a:t>The study of securing information and communication.</a:t>
            </a:r>
          </a:p>
          <a:p>
            <a:r>
              <a:rPr lang="en-US"/>
              <a:t>Includes </a:t>
            </a:r>
            <a:r>
              <a:rPr lang="en-US" b="1"/>
              <a:t>Cryptography</a:t>
            </a:r>
            <a:r>
              <a:rPr lang="en-US"/>
              <a:t> (building secure systems) which ensures that messages can be </a:t>
            </a:r>
            <a:r>
              <a:rPr lang="en-US" b="1"/>
              <a:t>read only by intended parties</a:t>
            </a:r>
            <a:r>
              <a:rPr lang="en-US"/>
              <a:t>.</a:t>
            </a:r>
          </a:p>
          <a:p>
            <a:r>
              <a:rPr lang="en-IN" b="1"/>
              <a:t>Symmetric-Key/Private-Key Cryptography:</a:t>
            </a:r>
          </a:p>
          <a:p>
            <a:pPr lvl="1"/>
            <a:r>
              <a:rPr lang="en-IN"/>
              <a:t>Uses </a:t>
            </a:r>
            <a:r>
              <a:rPr lang="en-US"/>
              <a:t>same secret key for </a:t>
            </a:r>
            <a:r>
              <a:rPr lang="en-US" b="1"/>
              <a:t>encryption and decryption </a:t>
            </a:r>
            <a:r>
              <a:rPr lang="en-US"/>
              <a:t>which must remain a secret between the communicating parties.</a:t>
            </a:r>
          </a:p>
          <a:p>
            <a:pPr lvl="1"/>
            <a:r>
              <a:rPr lang="en-IN"/>
              <a:t>Very fast and efficient</a:t>
            </a:r>
            <a:endParaRPr lang="en-US" b="1"/>
          </a:p>
          <a:p>
            <a:pPr lvl="1"/>
            <a:r>
              <a:rPr lang="en-US"/>
              <a:t>Both parties need the same secret key, but securely sharing that key is difficult without a public-key system.</a:t>
            </a:r>
            <a:endParaRPr lang="en-US" b="1"/>
          </a:p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283316-61C9-A66F-E0E9-B7AE0A685F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5442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114A28-41D3-221E-16D6-64F336BD4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005" y="208879"/>
            <a:ext cx="6817748" cy="1140922"/>
          </a:xfrm>
        </p:spPr>
        <p:txBody>
          <a:bodyPr/>
          <a:lstStyle/>
          <a:p>
            <a:r>
              <a:rPr lang="en-US"/>
              <a:t>Introduction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81920E-8CB8-F80F-F14B-2BCBFF23A9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7799" y="1562100"/>
            <a:ext cx="7087935" cy="4965677"/>
          </a:xfrm>
        </p:spPr>
        <p:txBody>
          <a:bodyPr vert="horz" lIns="91440" tIns="45720" rIns="45720" bIns="45720" rtlCol="0" anchor="t" anchorCtr="0">
            <a:noAutofit/>
          </a:bodyPr>
          <a:lstStyle/>
          <a:p>
            <a:pPr inden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None/>
            </a:pPr>
            <a:r>
              <a:rPr lang="en-US" sz="1700" b="1"/>
              <a:t>Introduction to PKC</a:t>
            </a:r>
            <a:endParaRPr lang="en-US" sz="1700">
              <a:cs typeface="Segoe UI Light"/>
            </a:endParaRPr>
          </a:p>
          <a:p>
            <a:pPr inden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/>
              <a:buChar char="•"/>
            </a:pPr>
            <a:r>
              <a:rPr lang="en-US" sz="1700" b="1">
                <a:ea typeface="+mn-lt"/>
                <a:cs typeface="+mn-lt"/>
              </a:rPr>
              <a:t>Public Key Cryptography (PKC) </a:t>
            </a:r>
            <a:r>
              <a:rPr lang="en-US" sz="1700">
                <a:ea typeface="+mn-lt"/>
                <a:cs typeface="+mn-lt"/>
              </a:rPr>
              <a:t>is a core cryptographic primitive.</a:t>
            </a:r>
            <a:endParaRPr lang="en-US" sz="1700">
              <a:cs typeface="Segoe UI Light"/>
            </a:endParaRPr>
          </a:p>
          <a:p>
            <a:pPr inden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/>
              <a:buChar char="•"/>
            </a:pPr>
            <a:r>
              <a:rPr lang="en-US" sz="1700">
                <a:ea typeface="+mn-lt"/>
                <a:cs typeface="+mn-lt"/>
              </a:rPr>
              <a:t>Early PKC schemes like RSA were </a:t>
            </a:r>
            <a:r>
              <a:rPr lang="en-US" sz="1700" b="1">
                <a:ea typeface="+mn-lt"/>
                <a:cs typeface="+mn-lt"/>
              </a:rPr>
              <a:t>deterministic</a:t>
            </a:r>
            <a:r>
              <a:rPr lang="en-US" sz="1700">
                <a:ea typeface="+mn-lt"/>
                <a:cs typeface="+mn-lt"/>
              </a:rPr>
              <a:t> and vulnerable to CPA attacks.</a:t>
            </a:r>
            <a:endParaRPr lang="en-US" sz="1700">
              <a:cs typeface="Segoe UI Light"/>
            </a:endParaRPr>
          </a:p>
          <a:p>
            <a:pPr inden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None/>
            </a:pPr>
            <a:r>
              <a:rPr lang="en-US" sz="1700" b="1">
                <a:ea typeface="+mn-lt"/>
                <a:cs typeface="+mn-lt"/>
              </a:rPr>
              <a:t>Goldwasser–Micali Result</a:t>
            </a:r>
            <a:endParaRPr lang="en-US" sz="1700" b="1">
              <a:cs typeface="Segoe UI Light"/>
            </a:endParaRPr>
          </a:p>
          <a:p>
            <a:pPr inden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/>
              <a:buChar char="•"/>
            </a:pPr>
            <a:r>
              <a:rPr lang="en-US" sz="1600">
                <a:ea typeface="+mn-lt"/>
                <a:cs typeface="+mn-lt"/>
              </a:rPr>
              <a:t>Shafi Goldwasser and Silvio Micali (1982) proposed the first probabilistic PKC.</a:t>
            </a:r>
          </a:p>
          <a:p>
            <a:pPr inden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/>
              <a:buChar char="•"/>
            </a:pPr>
            <a:r>
              <a:rPr lang="en-US" sz="1700">
                <a:ea typeface="+mn-lt"/>
                <a:cs typeface="+mn-lt"/>
              </a:rPr>
              <a:t>It achieves </a:t>
            </a:r>
            <a:r>
              <a:rPr lang="en-US" sz="1700" b="1">
                <a:ea typeface="+mn-lt"/>
                <a:cs typeface="+mn-lt"/>
              </a:rPr>
              <a:t>semantic security</a:t>
            </a:r>
            <a:r>
              <a:rPr lang="en-US" sz="1700">
                <a:ea typeface="+mn-lt"/>
                <a:cs typeface="+mn-lt"/>
              </a:rPr>
              <a:t>, equivalent to </a:t>
            </a:r>
            <a:r>
              <a:rPr lang="en-US" sz="1700" b="1">
                <a:ea typeface="+mn-lt"/>
                <a:cs typeface="+mn-lt"/>
              </a:rPr>
              <a:t>IND-CPA</a:t>
            </a:r>
            <a:r>
              <a:rPr lang="en-US" sz="1700">
                <a:ea typeface="+mn-lt"/>
                <a:cs typeface="+mn-lt"/>
              </a:rPr>
              <a:t>.</a:t>
            </a:r>
            <a:endParaRPr lang="en-US" sz="1700">
              <a:cs typeface="Segoe UI Light"/>
            </a:endParaRPr>
          </a:p>
          <a:p>
            <a:pPr marL="0" inden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None/>
            </a:pPr>
            <a:r>
              <a:rPr lang="en-US" sz="1700" b="1"/>
              <a:t>   Why Probabilistic Encryption?</a:t>
            </a:r>
            <a:endParaRPr lang="en-US" sz="1700">
              <a:cs typeface="Segoe UI Light"/>
            </a:endParaRPr>
          </a:p>
          <a:p>
            <a:pPr inden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/>
              <a:buChar char="•"/>
            </a:pPr>
            <a:r>
              <a:rPr lang="en-US" sz="1700">
                <a:ea typeface="+mn-lt"/>
                <a:cs typeface="+mn-lt"/>
              </a:rPr>
              <a:t>IND-CPA security requires ciphertexts of different messages to be indistinguishable.</a:t>
            </a:r>
            <a:endParaRPr lang="en-US" sz="1700">
              <a:cs typeface="Segoe UI Light"/>
            </a:endParaRPr>
          </a:p>
          <a:p>
            <a:pPr inden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/>
              <a:buChar char="•"/>
            </a:pPr>
            <a:r>
              <a:rPr lang="en-US" sz="1700">
                <a:ea typeface="+mn-lt"/>
                <a:cs typeface="+mn-lt"/>
              </a:rPr>
              <a:t>This indistinguishability is only achievable using </a:t>
            </a:r>
            <a:r>
              <a:rPr lang="en-US" sz="1700" b="1">
                <a:ea typeface="+mn-lt"/>
                <a:cs typeface="+mn-lt"/>
              </a:rPr>
              <a:t>randomized (probabilistic)</a:t>
            </a:r>
            <a:r>
              <a:rPr lang="en-US" sz="1700">
                <a:ea typeface="+mn-lt"/>
                <a:cs typeface="+mn-lt"/>
              </a:rPr>
              <a:t> encryption.</a:t>
            </a:r>
            <a:endParaRPr lang="en-US" sz="1700">
              <a:cs typeface="Segoe UI Light"/>
            </a:endParaRPr>
          </a:p>
          <a:p>
            <a:pPr inden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/>
              <a:buChar char="•"/>
            </a:pPr>
            <a:r>
              <a:rPr lang="en-US" sz="1700">
                <a:ea typeface="+mn-lt"/>
                <a:cs typeface="+mn-lt"/>
              </a:rPr>
              <a:t>The GM scheme was the first IND-CPA secure PKC, relying on the </a:t>
            </a:r>
            <a:r>
              <a:rPr lang="en-US" sz="1700" b="1">
                <a:ea typeface="+mn-lt"/>
                <a:cs typeface="+mn-lt"/>
              </a:rPr>
              <a:t>quadratic </a:t>
            </a:r>
            <a:r>
              <a:rPr lang="en-US" sz="1700" b="1" err="1">
                <a:ea typeface="+mn-lt"/>
                <a:cs typeface="+mn-lt"/>
              </a:rPr>
              <a:t>residuosity</a:t>
            </a:r>
            <a:r>
              <a:rPr lang="en-US" sz="1700" b="1">
                <a:ea typeface="+mn-lt"/>
                <a:cs typeface="+mn-lt"/>
              </a:rPr>
              <a:t> assumption</a:t>
            </a:r>
            <a:r>
              <a:rPr lang="en-US" sz="1700">
                <a:ea typeface="+mn-lt"/>
                <a:cs typeface="+mn-lt"/>
              </a:rPr>
              <a:t>.</a:t>
            </a:r>
            <a:endParaRPr lang="en-US" sz="1700">
              <a:cs typeface="Segoe UI Light"/>
            </a:endParaRPr>
          </a:p>
          <a:p>
            <a:pPr marL="0" indent="0">
              <a:lnSpc>
                <a:spcPct val="0"/>
              </a:lnSpc>
              <a:spcBef>
                <a:spcPts val="500"/>
              </a:spcBef>
              <a:spcAft>
                <a:spcPts val="500"/>
              </a:spcAft>
              <a:buNone/>
            </a:pPr>
            <a:endParaRPr lang="en-US" b="1">
              <a:cs typeface="Segoe UI Light"/>
            </a:endParaRPr>
          </a:p>
          <a:p>
            <a:pPr inden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</a:pPr>
            <a:endParaRPr lang="en-US" sz="2400">
              <a:cs typeface="Segoe UI Light"/>
            </a:endParaRPr>
          </a:p>
          <a:p>
            <a:pPr inden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</a:pPr>
            <a:endParaRPr lang="en-IN">
              <a:cs typeface="Segoe UI Light"/>
            </a:endParaRPr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840FC4D7-3D0F-3CBC-B8CA-CC4F3F51A00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927" r="2927"/>
          <a:stretch>
            <a:fillRect/>
          </a:stretch>
        </p:blipFill>
        <p:spPr/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A23CCE-A99D-CFC8-6833-87B307CB8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3883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1AD151-42A5-6A49-CAB9-76FFF2CF4C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Preliminaries</a:t>
            </a:r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BC59971-2C2E-690C-B7AD-A835F6308227}"/>
                  </a:ext>
                </a:extLst>
              </p:cNvPr>
              <p:cNvSpPr>
                <a:spLocks noGrp="1"/>
              </p:cNvSpPr>
              <p:nvPr>
                <p:ph idx="13"/>
              </p:nvPr>
            </p:nvSpPr>
            <p:spPr>
              <a:xfrm>
                <a:off x="804672" y="1984664"/>
                <a:ext cx="10469880" cy="4507576"/>
              </a:xfrm>
            </p:spPr>
            <p:txBody>
              <a:bodyPr>
                <a:normAutofit fontScale="70000" lnSpcReduction="20000"/>
              </a:bodyPr>
              <a:lstStyle/>
              <a:p>
                <a:pPr>
                  <a:lnSpc>
                    <a:spcPct val="120000"/>
                  </a:lnSpc>
                  <a:spcBef>
                    <a:spcPts val="800"/>
                  </a:spcBef>
                  <a:spcAft>
                    <a:spcPts val="1000"/>
                  </a:spcAft>
                </a:pPr>
                <a:r>
                  <a:rPr lang="en-IN" sz="2900" b="1"/>
                  <a:t>Quadratic residue:</a:t>
                </a:r>
                <a:r>
                  <a:rPr lang="en-US" sz="2900"/>
                  <a:t> </a:t>
                </a:r>
                <a:r>
                  <a:rPr lang="en-US" sz="2600"/>
                  <a:t>An integer </a:t>
                </a:r>
                <a:r>
                  <a:rPr lang="en-US" sz="2600" b="1"/>
                  <a:t>a</a:t>
                </a:r>
                <a:r>
                  <a:rPr lang="en-US" sz="2600"/>
                  <a:t> is called a </a:t>
                </a:r>
                <a:r>
                  <a:rPr lang="en-US" sz="2600" i="1"/>
                  <a:t>quadratic residue modulo P</a:t>
                </a:r>
                <a:r>
                  <a:rPr lang="en-US" sz="2600"/>
                  <a:t> (where </a:t>
                </a:r>
                <a:r>
                  <a:rPr lang="en-US" sz="2600" b="1"/>
                  <a:t>P</a:t>
                </a:r>
                <a:r>
                  <a:rPr lang="en-US" sz="2600"/>
                  <a:t> is an odd prime) if there exists an integer </a:t>
                </a:r>
                <a:r>
                  <a:rPr lang="en-US" sz="2600" b="1"/>
                  <a:t>x</a:t>
                </a:r>
                <a:r>
                  <a:rPr lang="en-US" sz="2600"/>
                  <a:t> such that:</a:t>
                </a:r>
              </a:p>
              <a:p>
                <a:pPr marL="0" indent="0">
                  <a:spcBef>
                    <a:spcPts val="800"/>
                  </a:spcBef>
                  <a:spcAft>
                    <a:spcPts val="800"/>
                  </a:spcAft>
                  <a:buNone/>
                </a:pPr>
                <a:r>
                  <a:rPr lang="en-US" sz="2300" b="1"/>
                  <a:t>                                                              x² ≡ a (mod P)</a:t>
                </a:r>
                <a:endParaRPr lang="en-IN" sz="2300" b="1"/>
              </a:p>
              <a:p>
                <a:pPr marL="0" indent="0">
                  <a:spcAft>
                    <a:spcPts val="1000"/>
                  </a:spcAft>
                  <a:buNone/>
                </a:pPr>
                <a:r>
                  <a:rPr lang="en-IN" sz="3100" b="1"/>
                  <a:t>Jacobi Symbol</a:t>
                </a:r>
                <a:r>
                  <a:rPr lang="ar-AE" sz="310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ar-AE" sz="31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ar-AE" sz="31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ar-AE" sz="3100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ar-AE" sz="310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ar-AE" sz="31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sz="3100" b="1"/>
                  <a:t>:</a:t>
                </a:r>
              </a:p>
              <a:p>
                <a:pPr>
                  <a:lnSpc>
                    <a:spcPct val="120000"/>
                  </a:lnSpc>
                  <a:spcAft>
                    <a:spcPts val="1000"/>
                  </a:spcAft>
                </a:pPr>
                <a:r>
                  <a:rPr lang="en-IN" sz="2600"/>
                  <a:t>For an odd prime </a:t>
                </a:r>
                <a:r>
                  <a:rPr lang="en-IN" sz="2600" b="1"/>
                  <a:t>P</a:t>
                </a:r>
                <a:r>
                  <a:rPr lang="en-IN" sz="2600"/>
                  <a:t>, the Jacobi symbol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ar-AE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ar-AE" sz="26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ar-AE" sz="2600">
                            <a:latin typeface="Cambria Math" panose="02040503050406030204" pitchFamily="18" charset="0"/>
                          </a:rPr>
                          <m:t>∣</m:t>
                        </m:r>
                        <m:r>
                          <a:rPr lang="ar-AE" sz="26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d>
                  </m:oMath>
                </a14:m>
                <a:r>
                  <a:rPr lang="en-IN" sz="2600"/>
                  <a:t>indicates whether </a:t>
                </a:r>
                <a:r>
                  <a:rPr lang="en-IN" sz="2600" i="1"/>
                  <a:t>a</a:t>
                </a:r>
                <a:r>
                  <a:rPr lang="en-IN" sz="2600"/>
                  <a:t> is a quadratic residue modulo </a:t>
                </a:r>
                <a:r>
                  <a:rPr lang="en-IN" sz="2600" i="1"/>
                  <a:t>P</a:t>
                </a:r>
                <a:r>
                  <a:rPr lang="en-IN" sz="2600"/>
                  <a:t>. It is a quick test for quadratic </a:t>
                </a:r>
                <a:r>
                  <a:rPr lang="en-IN" sz="2600" err="1"/>
                  <a:t>residuosity</a:t>
                </a:r>
                <a:r>
                  <a:rPr lang="en-IN" sz="2600"/>
                  <a:t> when P is prime</a:t>
                </a:r>
              </a:p>
              <a:p>
                <a:pPr marL="0" indent="0">
                  <a:lnSpc>
                    <a:spcPct val="120000"/>
                  </a:lnSpc>
                  <a:spcBef>
                    <a:spcPts val="300"/>
                  </a:spcBef>
                  <a:spcAft>
                    <a:spcPts val="300"/>
                  </a:spcAft>
                  <a:buNone/>
                </a:pPr>
                <a:r>
                  <a:rPr lang="en-US" sz="1800"/>
                  <a:t>		</a:t>
                </a:r>
                <a:r>
                  <a:rPr lang="en-US" sz="2300"/>
                  <a:t>       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ar-AE" sz="23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ar-AE" sz="23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ar-AE" sz="2300">
                            <a:latin typeface="Cambria Math" panose="02040503050406030204" pitchFamily="18" charset="0"/>
                          </a:rPr>
                          <m:t>∣</m:t>
                        </m:r>
                        <m:r>
                          <a:rPr lang="ar-AE" sz="23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d>
                    <m:r>
                      <a:rPr lang="ar-AE" sz="2300">
                        <a:latin typeface="Cambria Math" panose="02040503050406030204" pitchFamily="18" charset="0"/>
                      </a:rPr>
                      <m:t>=</m:t>
                    </m:r>
                    <m:r>
                      <a:rPr lang="ar-AE" sz="230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2300"/>
                  <a:t>      :</a:t>
                </a:r>
                <a:r>
                  <a:rPr lang="en-IN" sz="2300"/>
                  <a:t>a is a quadratic residue mod P </a:t>
                </a:r>
              </a:p>
              <a:p>
                <a:pPr marL="0" indent="0">
                  <a:lnSpc>
                    <a:spcPct val="120000"/>
                  </a:lnSpc>
                  <a:spcBef>
                    <a:spcPts val="300"/>
                  </a:spcBef>
                  <a:spcAft>
                    <a:spcPts val="300"/>
                  </a:spcAft>
                  <a:buNone/>
                </a:pPr>
                <a:r>
                  <a:rPr lang="en-US" sz="2300"/>
                  <a:t>		       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ar-AE" sz="23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ar-AE" sz="23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ar-AE" sz="2300">
                            <a:latin typeface="Cambria Math" panose="02040503050406030204" pitchFamily="18" charset="0"/>
                          </a:rPr>
                          <m:t>∣</m:t>
                        </m:r>
                        <m:r>
                          <a:rPr lang="ar-AE" sz="23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d>
                    <m:r>
                      <a:rPr lang="ar-AE" sz="2300">
                        <a:latin typeface="Cambria Math" panose="02040503050406030204" pitchFamily="18" charset="0"/>
                      </a:rPr>
                      <m:t>=−</m:t>
                    </m:r>
                    <m:r>
                      <a:rPr lang="ar-AE" sz="230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ar-AE" sz="2300"/>
                  <a:t>: </a:t>
                </a:r>
                <a:r>
                  <a:rPr lang="en-IN" sz="2300"/>
                  <a:t>a is a quadratic non-residue mod P</a:t>
                </a:r>
              </a:p>
              <a:p>
                <a:pPr>
                  <a:lnSpc>
                    <a:spcPct val="1200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2400"/>
                  <a:t>Let p&gt;2 be a prime. Then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ar-AE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ar-AE" sz="24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ar-AE" sz="2400">
                            <a:latin typeface="Cambria Math" panose="02040503050406030204" pitchFamily="18" charset="0"/>
                          </a:rPr>
                          <m:t>∣</m:t>
                        </m:r>
                        <m:r>
                          <a:rPr lang="ar-AE" sz="24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d>
                    <m:r>
                      <a:rPr lang="ar-AE" sz="2400">
                        <a:latin typeface="Cambria Math" panose="02040503050406030204" pitchFamily="18" charset="0"/>
                      </a:rPr>
                      <m:t>=</m:t>
                    </m:r>
                    <m:r>
                      <a:rPr lang="ar-AE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a-DK" sz="2400" b="1"/>
                  <a:t>a</a:t>
                </a:r>
                <a:r>
                  <a:rPr lang="da-DK" sz="2400" b="1" baseline="30000"/>
                  <a:t>( (p − 1) / 2 ) </a:t>
                </a:r>
                <a:r>
                  <a:rPr lang="da-DK" sz="2400" b="1"/>
                  <a:t>mod p</a:t>
                </a:r>
                <a:endParaRPr lang="en-IN" sz="2400" b="1"/>
              </a:p>
              <a:p>
                <a:pPr>
                  <a:lnSpc>
                    <a:spcPct val="1200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2900"/>
                  <a:t>It extends to the case where </a:t>
                </a:r>
                <a:r>
                  <a:rPr lang="en-US" sz="2900" b="1"/>
                  <a:t>N is an odd composite number</a:t>
                </a:r>
                <a:r>
                  <a:rPr lang="en-US" sz="2900"/>
                  <a:t>, usually </a:t>
                </a:r>
                <a14:m>
                  <m:oMath xmlns:m="http://schemas.openxmlformats.org/officeDocument/2006/math">
                    <m:r>
                      <a:rPr lang="en-US" sz="2900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90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900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90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sz="2900" i="1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sz="2900"/>
                  <a:t>.</a:t>
                </a:r>
              </a:p>
              <a:p>
                <a:pPr marL="0" indent="0">
                  <a:lnSpc>
                    <a:spcPct val="120000"/>
                  </a:lnSpc>
                  <a:spcBef>
                    <a:spcPts val="300"/>
                  </a:spcBef>
                  <a:spcAft>
                    <a:spcPts val="300"/>
                  </a:spcAft>
                  <a:buNone/>
                </a:pPr>
                <a:r>
                  <a:rPr lang="en-US" sz="1800"/>
                  <a:t>		</a:t>
                </a:r>
                <a:r>
                  <a:rPr lang="en-US" sz="2300"/>
                  <a:t>        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ar-AE" sz="23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ar-AE" sz="23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ar-AE" sz="2300">
                            <a:latin typeface="Cambria Math" panose="02040503050406030204" pitchFamily="18" charset="0"/>
                          </a:rPr>
                          <m:t>∣</m:t>
                        </m:r>
                        <m:r>
                          <a:rPr lang="ar-AE" sz="230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ar-AE" sz="2300">
                        <a:latin typeface="Cambria Math" panose="02040503050406030204" pitchFamily="18" charset="0"/>
                      </a:rPr>
                      <m:t>=−</m:t>
                    </m:r>
                    <m:r>
                      <a:rPr lang="ar-AE" sz="230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ar-AE" sz="2300"/>
                  <a:t>: </a:t>
                </a:r>
                <a:r>
                  <a:rPr lang="en-IN" sz="2300"/>
                  <a:t>a is definitely a non-residue mod N  represented by </a:t>
                </a:r>
                <a:r>
                  <a:rPr lang="en-IN" sz="2300" b="1"/>
                  <a:t>QNR(N)</a:t>
                </a:r>
                <a:r>
                  <a:rPr lang="en-IN" sz="2300"/>
                  <a:t> </a:t>
                </a:r>
                <a:r>
                  <a:rPr lang="en-US" sz="2300"/>
                  <a:t>		</a:t>
                </a:r>
              </a:p>
              <a:p>
                <a:pPr marL="0" indent="0">
                  <a:lnSpc>
                    <a:spcPct val="120000"/>
                  </a:lnSpc>
                  <a:spcBef>
                    <a:spcPts val="300"/>
                  </a:spcBef>
                  <a:spcAft>
                    <a:spcPts val="300"/>
                  </a:spcAft>
                  <a:buNone/>
                </a:pPr>
                <a:r>
                  <a:rPr lang="en-US" sz="2300"/>
                  <a:t>                                         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ar-AE" sz="23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ar-AE" sz="23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ar-AE" sz="2300">
                            <a:latin typeface="Cambria Math" panose="02040503050406030204" pitchFamily="18" charset="0"/>
                          </a:rPr>
                          <m:t>∣</m:t>
                        </m:r>
                        <m:r>
                          <a:rPr lang="ar-AE" sz="230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ar-AE" sz="2300">
                        <a:latin typeface="Cambria Math" panose="02040503050406030204" pitchFamily="18" charset="0"/>
                      </a:rPr>
                      <m:t>=</m:t>
                    </m:r>
                    <m:r>
                      <a:rPr lang="ar-AE" sz="230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2300"/>
                  <a:t>       :a </a:t>
                </a:r>
                <a:r>
                  <a:rPr lang="en-US" sz="2300" i="1"/>
                  <a:t>may</a:t>
                </a:r>
                <a:r>
                  <a:rPr lang="en-US" sz="2300"/>
                  <a:t> be residue or non-residue (not conclusive)</a:t>
                </a:r>
              </a:p>
              <a:p>
                <a:pPr marL="0" indent="0">
                  <a:lnSpc>
                    <a:spcPct val="120000"/>
                  </a:lnSpc>
                  <a:spcBef>
                    <a:spcPts val="300"/>
                  </a:spcBef>
                  <a:spcAft>
                    <a:spcPts val="300"/>
                  </a:spcAft>
                  <a:buNone/>
                </a:pPr>
                <a:endParaRPr lang="en-IN" sz="1800"/>
              </a:p>
              <a:p>
                <a:pPr marL="0" indent="0">
                  <a:lnSpc>
                    <a:spcPct val="120000"/>
                  </a:lnSpc>
                  <a:spcBef>
                    <a:spcPts val="300"/>
                  </a:spcBef>
                  <a:spcAft>
                    <a:spcPts val="300"/>
                  </a:spcAft>
                  <a:buNone/>
                </a:pPr>
                <a:endParaRPr lang="en-IN" sz="1800"/>
              </a:p>
              <a:p>
                <a:pPr marL="0" indent="0">
                  <a:lnSpc>
                    <a:spcPct val="120000"/>
                  </a:lnSpc>
                  <a:spcBef>
                    <a:spcPts val="300"/>
                  </a:spcBef>
                  <a:spcAft>
                    <a:spcPts val="300"/>
                  </a:spcAft>
                  <a:buNone/>
                </a:pPr>
                <a:endParaRPr lang="en-IN"/>
              </a:p>
              <a:p>
                <a:pPr marL="0" indent="0">
                  <a:lnSpc>
                    <a:spcPct val="120000"/>
                  </a:lnSpc>
                  <a:spcBef>
                    <a:spcPts val="300"/>
                  </a:spcBef>
                  <a:spcAft>
                    <a:spcPts val="300"/>
                  </a:spcAft>
                  <a:buNone/>
                </a:pPr>
                <a:endParaRPr lang="en-IN" b="1"/>
              </a:p>
              <a:p>
                <a:endParaRPr lang="en-IN"/>
              </a:p>
              <a:p>
                <a:endParaRPr lang="en-IN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BC59971-2C2E-690C-B7AD-A835F63082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3"/>
              </p:nvPr>
            </p:nvSpPr>
            <p:spPr>
              <a:xfrm>
                <a:off x="804672" y="1984664"/>
                <a:ext cx="10469880" cy="4507576"/>
              </a:xfrm>
              <a:blipFill>
                <a:blip r:embed="rId2"/>
                <a:stretch>
                  <a:fillRect l="-757" t="-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489D92-29A0-3CE6-B4CA-2DE1331525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214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4EF08-15D8-B5E1-A09F-3C1E689D7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Preliminaries</a:t>
            </a:r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96415D5-1AC2-A005-534B-A3130F8E1884}"/>
                  </a:ext>
                </a:extLst>
              </p:cNvPr>
              <p:cNvSpPr>
                <a:spLocks noGrp="1"/>
              </p:cNvSpPr>
              <p:nvPr>
                <p:ph idx="13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 marL="0" indent="0">
                  <a:lnSpc>
                    <a:spcPct val="120000"/>
                  </a:lnSpc>
                  <a:spcBef>
                    <a:spcPts val="300"/>
                  </a:spcBef>
                  <a:spcAft>
                    <a:spcPts val="300"/>
                  </a:spcAft>
                  <a:buNone/>
                </a:pPr>
                <a:r>
                  <a:rPr lang="en-IN" sz="2500" b="1"/>
                  <a:t>Jacobi Symbol</a:t>
                </a:r>
                <a:r>
                  <a:rPr lang="en-IN" sz="250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ar-AE" sz="25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ar-AE" sz="25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ar-AE" sz="2500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ar-AE" sz="250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sz="2500" i="1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en-US" sz="2500"/>
              </a:p>
              <a:p>
                <a:pPr>
                  <a:spcAft>
                    <a:spcPts val="1000"/>
                  </a:spcAft>
                </a:pPr>
                <a:r>
                  <a:rPr lang="en-IN" sz="1900"/>
                  <a:t>For </a:t>
                </a:r>
                <a14:m>
                  <m:oMath xmlns:m="http://schemas.openxmlformats.org/officeDocument/2006/math">
                    <m:r>
                      <a:rPr lang="en-IN" sz="1900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IN" sz="1900"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sz="1900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IN" sz="190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IN" sz="1900" i="1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1900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IN" sz="1900"/>
                  <a:t>If the Jacobi symbols mod P and mod Q are known, the Jacobi symbol is their product.</a:t>
                </a:r>
              </a:p>
              <a:p>
                <a:pPr marL="0" indent="0">
                  <a:spcAft>
                    <a:spcPts val="10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ar-AE" sz="19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 sz="1900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ar-AE" sz="1900">
                              <a:latin typeface="Cambria Math" panose="02040503050406030204" pitchFamily="18" charset="0"/>
                            </a:rPr>
                            <m:t>∣</m:t>
                          </m:r>
                          <m:r>
                            <a:rPr lang="ar-AE" sz="190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</m:d>
                      <m:r>
                        <a:rPr lang="ar-AE" sz="190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ar-AE" sz="19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 sz="1900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ar-AE" sz="1900">
                              <a:latin typeface="Cambria Math" panose="02040503050406030204" pitchFamily="18" charset="0"/>
                            </a:rPr>
                            <m:t>∣</m:t>
                          </m:r>
                          <m:r>
                            <a:rPr lang="ar-AE" sz="19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</m:d>
                      <m:r>
                        <a:rPr lang="ar-AE" sz="1900"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ar-AE" sz="19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 sz="1900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ar-AE" sz="1900">
                              <a:latin typeface="Cambria Math" panose="02040503050406030204" pitchFamily="18" charset="0"/>
                            </a:rPr>
                            <m:t>∣</m:t>
                          </m:r>
                          <m:r>
                            <a:rPr lang="ar-AE" sz="1900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</m:d>
                    </m:oMath>
                  </m:oMathPara>
                </a14:m>
                <a:endParaRPr lang="en-US" sz="1900"/>
              </a:p>
              <a:p>
                <a:pPr>
                  <a:lnSpc>
                    <a:spcPct val="170000"/>
                  </a:lnSpc>
                  <a:spcAft>
                    <a:spcPts val="1000"/>
                  </a:spcAft>
                </a:pPr>
                <a:r>
                  <a:rPr lang="en-IN" sz="1900"/>
                  <a:t>Even if: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ar-AE" sz="19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ar-AE" sz="19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ar-AE" sz="1900">
                            <a:latin typeface="Cambria Math" panose="02040503050406030204" pitchFamily="18" charset="0"/>
                          </a:rPr>
                          <m:t>∣</m:t>
                        </m:r>
                        <m:r>
                          <a:rPr lang="ar-AE" sz="19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d>
                    <m:r>
                      <a:rPr lang="ar-AE" sz="1900">
                        <a:latin typeface="Cambria Math" panose="02040503050406030204" pitchFamily="18" charset="0"/>
                      </a:rPr>
                      <m:t>=−</m:t>
                    </m:r>
                    <m:r>
                      <a:rPr lang="ar-AE" sz="190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1900" b="0" i="0" smtClean="0">
                        <a:latin typeface="Cambria Math" panose="02040503050406030204" pitchFamily="18" charset="0"/>
                      </a:rPr>
                      <m:t>  </m:t>
                    </m:r>
                    <m:r>
                      <m:rPr>
                        <m:sty m:val="p"/>
                      </m:rPr>
                      <a:rPr lang="en-US" sz="1900" b="0" i="0" smtClean="0">
                        <a:latin typeface="Cambria Math" panose="02040503050406030204" pitchFamily="18" charset="0"/>
                      </a:rPr>
                      <m:t>and</m:t>
                    </m:r>
                    <m:r>
                      <a:rPr lang="en-US" sz="1900" b="0" i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ar-AE" sz="19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ar-AE" sz="19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ar-AE" sz="1900">
                            <a:latin typeface="Cambria Math" panose="02040503050406030204" pitchFamily="18" charset="0"/>
                          </a:rPr>
                          <m:t>∣</m:t>
                        </m:r>
                        <m:r>
                          <a:rPr lang="ar-AE" sz="1900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</m:d>
                    <m:r>
                      <a:rPr lang="ar-AE" sz="1900">
                        <a:latin typeface="Cambria Math" panose="02040503050406030204" pitchFamily="18" charset="0"/>
                      </a:rPr>
                      <m:t>=−</m:t>
                    </m:r>
                    <m:r>
                      <a:rPr lang="ar-AE" sz="190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1900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IN" sz="1900"/>
                  <a:t>The Jacobi symbol becomes: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ar-AE" sz="19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ar-AE" sz="19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ar-AE" sz="1900">
                            <a:latin typeface="Cambria Math" panose="02040503050406030204" pitchFamily="18" charset="0"/>
                          </a:rPr>
                          <m:t>∣</m:t>
                        </m:r>
                        <m:r>
                          <a:rPr lang="ar-AE" sz="190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ar-AE" sz="190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ar-AE" sz="19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ar-AE" sz="190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ar-AE" sz="190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en-IN" sz="1900"/>
                  <a:t>.So a number can have </a:t>
                </a:r>
                <a:r>
                  <a:rPr lang="en-IN" sz="1900" b="1"/>
                  <a:t>Jacobi symbol +1 but still not be a square modulo N</a:t>
                </a:r>
                <a:r>
                  <a:rPr lang="en-IN" sz="1900"/>
                  <a:t>. Such numbers are represented by </a:t>
                </a:r>
                <a:r>
                  <a:rPr lang="en-IN" sz="1900" b="1"/>
                  <a:t>QNR⁺₁(N)</a:t>
                </a:r>
                <a:r>
                  <a:rPr lang="en-IN" sz="1900"/>
                  <a:t> and all other numbers with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ar-AE" sz="19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ar-AE" sz="19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ar-AE" sz="1900">
                            <a:latin typeface="Cambria Math" panose="02040503050406030204" pitchFamily="18" charset="0"/>
                          </a:rPr>
                          <m:t>∣</m:t>
                        </m:r>
                        <m:r>
                          <a:rPr lang="ar-AE" sz="190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ar-AE" sz="190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ar-AE" sz="19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ar-AE" sz="190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ar-AE" sz="190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sz="1900" b="1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sz="1900" b="1"/>
                  <a:t> </a:t>
                </a:r>
                <a:r>
                  <a:rPr lang="en-IN" sz="1900"/>
                  <a:t>Are represented by </a:t>
                </a:r>
                <a:r>
                  <a:rPr lang="en-IN" sz="1900" b="1"/>
                  <a:t>QR(N)</a:t>
                </a:r>
              </a:p>
              <a:p>
                <a:pPr>
                  <a:spcAft>
                    <a:spcPts val="1000"/>
                  </a:spcAft>
                </a:pPr>
                <a:r>
                  <a:rPr lang="en-IN" sz="1900"/>
                  <a:t>So Jacobi symbol </a:t>
                </a:r>
                <a:r>
                  <a:rPr lang="en-US" sz="1900" b="1"/>
                  <a:t>does not fully determine</a:t>
                </a:r>
                <a:r>
                  <a:rPr lang="en-US" sz="1900"/>
                  <a:t> whether </a:t>
                </a:r>
                <a:r>
                  <a:rPr lang="en-US" sz="1900" i="1"/>
                  <a:t>a</a:t>
                </a:r>
                <a:r>
                  <a:rPr lang="en-US" sz="1900"/>
                  <a:t> is actually a square modulo N.</a:t>
                </a:r>
              </a:p>
              <a:p>
                <a:pPr>
                  <a:spcAft>
                    <a:spcPts val="1000"/>
                  </a:spcAft>
                </a:pPr>
                <a:r>
                  <a:rPr lang="en-US" sz="1900"/>
                  <a:t>Can be computed in </a:t>
                </a:r>
                <a:r>
                  <a:rPr lang="en-US" sz="1900" b="1"/>
                  <a:t>polynomial time</a:t>
                </a:r>
                <a:r>
                  <a:rPr lang="en-US" sz="1900"/>
                  <a:t>, and </a:t>
                </a:r>
                <a:r>
                  <a:rPr lang="en-US" sz="1900" b="1"/>
                  <a:t>without knowing P and Q</a:t>
                </a:r>
                <a:r>
                  <a:rPr lang="en-US" sz="1900"/>
                  <a:t>, which is important for public-key cryptosystems like GM.</a:t>
                </a:r>
                <a:endParaRPr lang="en-IN" sz="190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96415D5-1AC2-A005-534B-A3130F8E18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3"/>
              </p:nvPr>
            </p:nvSpPr>
            <p:spPr>
              <a:blipFill>
                <a:blip r:embed="rId3"/>
                <a:stretch>
                  <a:fillRect l="-815" t="-1216" b="-13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A8D840-0696-7552-04A7-BC60DCAD90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8710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20AA75-BBDD-0B04-1F51-2275B527D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GM </a:t>
            </a:r>
            <a:r>
              <a:rPr lang="en-IN"/>
              <a:t>Cryptosystem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1620486-527A-195F-43B9-210CF85B5C9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IN" b="1"/>
                  <a:t>Public key</a:t>
                </a:r>
                <a:r>
                  <a:rPr lang="en-IN"/>
                  <a:t>:(</a:t>
                </a:r>
                <a:r>
                  <a:rPr lang="en-IN" err="1"/>
                  <a:t>N,y</a:t>
                </a:r>
                <a:r>
                  <a:rPr lang="en-IN"/>
                  <a:t>)</a:t>
                </a:r>
              </a:p>
              <a:p>
                <a:r>
                  <a:rPr lang="en-IN" b="1"/>
                  <a:t>Private key</a:t>
                </a:r>
                <a:r>
                  <a:rPr lang="en-IN"/>
                  <a:t>:(P,Q)</a:t>
                </a:r>
              </a:p>
              <a:p>
                <a:r>
                  <a:rPr lang="en-IN" b="1"/>
                  <a:t>Key Generation</a:t>
                </a:r>
              </a:p>
              <a:p>
                <a:pPr lvl="1"/>
                <a:r>
                  <a:rPr lang="en-IN"/>
                  <a:t>Choose primes </a:t>
                </a:r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IN">
                        <a:latin typeface="Cambria Math" panose="02040503050406030204" pitchFamily="18" charset="0"/>
                      </a:rPr>
                      <m:t>,</m:t>
                    </m:r>
                    <m:r>
                      <a:rPr lang="en-IN" i="1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IN"/>
                  <a:t>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IN"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i="1">
                        <a:latin typeface="Cambria Math" panose="02040503050406030204" pitchFamily="18" charset="0"/>
                      </a:rPr>
                      <m:t>𝑃𝑄</m:t>
                    </m:r>
                  </m:oMath>
                </a14:m>
                <a:r>
                  <a:rPr lang="en-IN"/>
                  <a:t>.</a:t>
                </a:r>
              </a:p>
              <a:p>
                <a:pPr lvl="1"/>
                <a:r>
                  <a:rPr lang="en-IN"/>
                  <a:t>Pick </a:t>
                </a:r>
                <a:r>
                  <a:rPr lang="en-IN" b="1"/>
                  <a:t>y ∈ QNR⁺₁(N) </a:t>
                </a:r>
                <a:r>
                  <a:rPr lang="en-US" err="1"/>
                  <a:t>su</a:t>
                </a:r>
                <a:r>
                  <a:rPr lang="en-IN" err="1"/>
                  <a:t>ch</a:t>
                </a:r>
                <a:r>
                  <a:rPr lang="en-IN"/>
                  <a:t> that</a:t>
                </a:r>
              </a:p>
              <a:p>
                <a:pPr lvl="2"/>
                <a14:m>
                  <m:oMath xmlns:m="http://schemas.openxmlformats.org/officeDocument/2006/math">
                    <m:d>
                      <m:d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ar-AE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ar-AE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num>
                          <m:den>
                            <m:r>
                              <a:rPr lang="ar-AE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</m:e>
                    </m:d>
                    <m:r>
                      <a:rPr lang="ar-AE">
                        <a:latin typeface="Cambria Math" panose="02040503050406030204" pitchFamily="18" charset="0"/>
                      </a:rPr>
                      <m:t>=</m:t>
                    </m:r>
                    <m:r>
                      <a:rPr lang="ar-AE">
                        <a:latin typeface="Cambria Math" panose="02040503050406030204" pitchFamily="18" charset="0"/>
                      </a:rPr>
                      <m:t>1</m:t>
                    </m:r>
                    <m:r>
                      <a:rPr lang="ar-AE">
                        <a:latin typeface="Cambria Math" panose="02040503050406030204" pitchFamily="18" charset="0"/>
                      </a:rPr>
                      <m:t>, </m:t>
                    </m:r>
                    <m:r>
                      <a:rPr lang="ar-AE" i="1">
                        <a:latin typeface="Cambria Math" panose="02040503050406030204" pitchFamily="18" charset="0"/>
                      </a:rPr>
                      <m:t>𝑦</m:t>
                    </m:r>
                    <m:r>
                      <m:rPr>
                        <m:nor/>
                      </m:rPr>
                      <a:rPr lang="ar-AE" i="1"/>
                      <m:t> </m:t>
                    </m:r>
                    <m:r>
                      <m:rPr>
                        <m:nor/>
                      </m:rPr>
                      <a:rPr lang="en-IN" i="1"/>
                      <m:t>is</m:t>
                    </m:r>
                    <m:r>
                      <m:rPr>
                        <m:nor/>
                      </m:rPr>
                      <a:rPr lang="en-IN" i="1"/>
                      <m:t> </m:t>
                    </m:r>
                    <m:r>
                      <m:rPr>
                        <m:nor/>
                      </m:rPr>
                      <a:rPr lang="en-IN" i="1"/>
                      <m:t>a</m:t>
                    </m:r>
                    <m:r>
                      <m:rPr>
                        <m:nor/>
                      </m:rPr>
                      <a:rPr lang="en-IN" i="1"/>
                      <m:t> </m:t>
                    </m:r>
                    <m:r>
                      <m:rPr>
                        <m:nor/>
                      </m:rPr>
                      <a:rPr lang="en-IN" i="1"/>
                      <m:t>non</m:t>
                    </m:r>
                    <m:r>
                      <m:rPr>
                        <m:nor/>
                      </m:rPr>
                      <a:rPr lang="en-IN" i="1"/>
                      <m:t>−</m:t>
                    </m:r>
                    <m:r>
                      <m:rPr>
                        <m:nor/>
                      </m:rPr>
                      <a:rPr lang="en-IN" i="1"/>
                      <m:t>square</m:t>
                    </m:r>
                    <m:r>
                      <a:rPr lang="en-IN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IN" b="0"/>
              </a:p>
              <a:p>
                <a:endParaRPr lang="en-IN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1620486-527A-195F-43B9-210CF85B5C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55" t="-16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BFC5DFDD-1587-1E4E-ECEE-9095D0AD5C32}"/>
                  </a:ext>
                </a:extLst>
              </p:cNvPr>
              <p:cNvSpPr>
                <a:spLocks noGrp="1"/>
              </p:cNvSpPr>
              <p:nvPr>
                <p:ph idx="13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IN" b="1"/>
                  <a:t>Encryption</a:t>
                </a:r>
              </a:p>
              <a:p>
                <a:pPr lvl="1"/>
                <a:r>
                  <a:rPr lang="en-IN"/>
                  <a:t>For </a:t>
                </a:r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IN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sepChr m:val=","/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ar-AE"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e>
                        <m:r>
                          <a:rPr lang="ar-AE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ar-AE"/>
                  <a:t>, </a:t>
                </a:r>
                <a:r>
                  <a:rPr lang="en-IN"/>
                  <a:t>choose random </a:t>
                </a:r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IN">
                        <a:latin typeface="Cambria Math" panose="02040503050406030204" pitchFamily="18" charset="0"/>
                      </a:rPr>
                      <m:t>∈</m:t>
                    </m:r>
                    <m:sSubSup>
                      <m:sSubSup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ar-AE">
                            <a:latin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ar-AE" i="1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  <m:sup>
                        <m:r>
                          <a:rPr lang="ar-AE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ar-AE"/>
                  <a:t>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ar-AE" i="1">
                        <a:latin typeface="Cambria Math" panose="02040503050406030204" pitchFamily="18" charset="0"/>
                      </a:rPr>
                      <m:t>𝑐</m:t>
                    </m:r>
                    <m:r>
                      <a:rPr lang="ar-AE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ar-AE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ar-AE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  <m:sSup>
                      <m:sSup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ar-AE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ar-AE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ar-AE">
                        <a:latin typeface="Cambria Math" panose="02040503050406030204" pitchFamily="18" charset="0"/>
                      </a:rPr>
                      <m:t>  </m:t>
                    </m:r>
                    <m:d>
                      <m:d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IN">
                            <a:latin typeface="Cambria Math" panose="02040503050406030204" pitchFamily="18" charset="0"/>
                          </a:rPr>
                          <m:t>mod</m:t>
                        </m:r>
                        <m:r>
                          <a:rPr lang="en-IN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IN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ar-AE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ar-AE"/>
              </a:p>
              <a:p>
                <a:r>
                  <a:rPr lang="en-IN" b="1"/>
                  <a:t>Decryption</a:t>
                </a:r>
              </a:p>
              <a:p>
                <a:pPr lvl="1"/>
                <a:r>
                  <a:rPr lang="en-IN"/>
                  <a:t>Compute Jacobi symbol:</a:t>
                </a:r>
              </a:p>
              <a:p>
                <a:pPr lvl="1"/>
                <a:r>
                  <a:rPr lang="en-IN"/>
                  <a:t>If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ar-AE" i="1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ar-AE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ar-AE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d>
                    <m:r>
                      <a:rPr lang="ar-AE">
                        <a:latin typeface="Cambria Math" panose="02040503050406030204" pitchFamily="18" charset="0"/>
                      </a:rPr>
                      <m:t>=</m:t>
                    </m:r>
                    <m:r>
                      <a:rPr lang="ar-AE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ar-AE"/>
                  <a:t>, </a:t>
                </a:r>
                <a:r>
                  <a:rPr lang="en-IN"/>
                  <a:t>then </a:t>
                </a:r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IN"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IN"/>
                  <a:t>.</a:t>
                </a:r>
              </a:p>
              <a:p>
                <a:pPr lvl="1"/>
                <a:r>
                  <a:rPr lang="en-IN"/>
                  <a:t>Else </a:t>
                </a:r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IN"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IN"/>
                  <a:t>.</a:t>
                </a:r>
              </a:p>
              <a:p>
                <a:endParaRPr lang="en-IN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BFC5DFDD-1587-1E4E-ECEE-9095D0AD5C3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3"/>
              </p:nvPr>
            </p:nvSpPr>
            <p:spPr>
              <a:blipFill>
                <a:blip r:embed="rId3"/>
                <a:stretch>
                  <a:fillRect l="-1255" t="-16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F50AF0-25EE-EC49-4527-4672E40AD4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7324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808FF-BCEE-7BE0-94C8-CAABAB8791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651" y="397075"/>
            <a:ext cx="10890504" cy="1545336"/>
          </a:xfrm>
        </p:spPr>
        <p:txBody>
          <a:bodyPr/>
          <a:lstStyle/>
          <a:p>
            <a:r>
              <a:rPr lang="en-US"/>
              <a:t>Problems with GM</a:t>
            </a:r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7E16993-D27F-7CB5-90AE-BA38165DD2E1}"/>
                  </a:ext>
                </a:extLst>
              </p:cNvPr>
              <p:cNvSpPr>
                <a:spLocks noGrp="1"/>
              </p:cNvSpPr>
              <p:nvPr>
                <p:ph idx="13"/>
              </p:nvPr>
            </p:nvSpPr>
            <p:spPr>
              <a:xfrm>
                <a:off x="282755" y="2219236"/>
                <a:ext cx="10167167" cy="4014216"/>
              </a:xfrm>
            </p:spPr>
            <p:txBody>
              <a:bodyPr>
                <a:normAutofit/>
              </a:bodyPr>
              <a:lstStyle/>
              <a:p>
                <a:pPr>
                  <a:spcBef>
                    <a:spcPts val="400"/>
                  </a:spcBef>
                  <a:spcAft>
                    <a:spcPts val="400"/>
                  </a:spcAft>
                </a:pPr>
                <a:r>
                  <a:rPr lang="en-IN" b="1"/>
                  <a:t>Very Large Ciphertext Expansion/ratio</a:t>
                </a:r>
              </a:p>
              <a:p>
                <a:pPr lvl="1">
                  <a:spcBef>
                    <a:spcPts val="400"/>
                  </a:spcBef>
                  <a:spcAft>
                    <a:spcPts val="400"/>
                  </a:spcAft>
                </a:pPr>
                <a:r>
                  <a:rPr lang="en-IN"/>
                  <a:t>ciphertext is a full element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>
                            <a:latin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ar-AE" i="1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ar-AE"/>
                  <a:t>.</a:t>
                </a:r>
              </a:p>
              <a:p>
                <a:pPr lvl="1">
                  <a:spcBef>
                    <a:spcPts val="400"/>
                  </a:spcBef>
                  <a:spcAft>
                    <a:spcPts val="400"/>
                  </a:spcAft>
                </a:pPr>
                <a:r>
                  <a:rPr lang="en-IN"/>
                  <a:t>Only encrypts </a:t>
                </a:r>
                <a:r>
                  <a:rPr lang="en-IN" b="1"/>
                  <a:t>one bit</a:t>
                </a:r>
                <a:r>
                  <a:rPr lang="en-IN"/>
                  <a:t> → expansion ≈ </a:t>
                </a:r>
                <a:r>
                  <a:rPr lang="en-IN" b="1"/>
                  <a:t>|N| bits per 1 bit</a:t>
                </a:r>
                <a:r>
                  <a:rPr lang="en-IN"/>
                  <a:t>.</a:t>
                </a:r>
                <a:endParaRPr lang="en-US"/>
              </a:p>
              <a:p>
                <a:pPr>
                  <a:lnSpc>
                    <a:spcPct val="110000"/>
                  </a:lnSpc>
                  <a:spcBef>
                    <a:spcPts val="400"/>
                  </a:spcBef>
                  <a:spcAft>
                    <a:spcPts val="400"/>
                  </a:spcAft>
                </a:pPr>
                <a:r>
                  <a:rPr lang="en-US"/>
                  <a:t>Each bit requires generating a random square or a </a:t>
                </a:r>
              </a:p>
              <a:p>
                <a:pPr marL="0" indent="0">
                  <a:lnSpc>
                    <a:spcPct val="110000"/>
                  </a:lnSpc>
                  <a:spcBef>
                    <a:spcPts val="400"/>
                  </a:spcBef>
                  <a:spcAft>
                    <a:spcPts val="400"/>
                  </a:spcAft>
                  <a:buNone/>
                </a:pPr>
                <a:r>
                  <a:rPr lang="en-US"/>
                  <a:t>   non-square</a:t>
                </a:r>
              </a:p>
              <a:p>
                <a:pPr>
                  <a:lnSpc>
                    <a:spcPct val="110000"/>
                  </a:lnSpc>
                  <a:spcBef>
                    <a:spcPts val="400"/>
                  </a:spcBef>
                  <a:spcAft>
                    <a:spcPts val="400"/>
                  </a:spcAft>
                </a:pPr>
                <a:r>
                  <a:rPr lang="en-IN"/>
                  <a:t>Inefficient for large messages.</a:t>
                </a:r>
                <a:endParaRPr lang="en-IN" b="1"/>
              </a:p>
              <a:p>
                <a:pPr>
                  <a:spcBef>
                    <a:spcPts val="400"/>
                  </a:spcBef>
                  <a:spcAft>
                    <a:spcPts val="400"/>
                  </a:spcAft>
                </a:pPr>
                <a:r>
                  <a:rPr lang="en-IN" b="1"/>
                  <a:t>Inefficient for Practical Use</a:t>
                </a:r>
              </a:p>
              <a:p>
                <a:pPr lvl="1">
                  <a:spcBef>
                    <a:spcPts val="400"/>
                  </a:spcBef>
                  <a:spcAft>
                    <a:spcPts val="400"/>
                  </a:spcAft>
                </a:pPr>
                <a:r>
                  <a:rPr lang="en-US"/>
                  <a:t>Repetition per bit makes throughput low making it </a:t>
                </a:r>
              </a:p>
              <a:p>
                <a:pPr marL="457200" lvl="1" indent="0">
                  <a:spcBef>
                    <a:spcPts val="400"/>
                  </a:spcBef>
                  <a:spcAft>
                    <a:spcPts val="400"/>
                  </a:spcAft>
                  <a:buNone/>
                </a:pPr>
                <a:r>
                  <a:rPr lang="en-US"/>
                  <a:t>    unsuitable for large-scale or real-time applications</a:t>
                </a:r>
              </a:p>
              <a:p>
                <a:pPr lvl="1">
                  <a:spcBef>
                    <a:spcPts val="400"/>
                  </a:spcBef>
                  <a:spcAft>
                    <a:spcPts val="400"/>
                  </a:spcAft>
                </a:pPr>
                <a:r>
                  <a:rPr lang="en-US"/>
                  <a:t>Motivates the need for more optimized GM-type schemes</a:t>
                </a:r>
                <a:endParaRPr lang="en-IN" b="1"/>
              </a:p>
              <a:p>
                <a:endParaRPr lang="en-IN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7E16993-D27F-7CB5-90AE-BA38165DD2E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3"/>
              </p:nvPr>
            </p:nvSpPr>
            <p:spPr>
              <a:xfrm>
                <a:off x="282755" y="2219236"/>
                <a:ext cx="10167167" cy="4014216"/>
              </a:xfrm>
              <a:blipFill>
                <a:blip r:embed="rId2"/>
                <a:stretch>
                  <a:fillRect l="-540" t="-13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CE4205-64FB-02D5-8F5F-BA1CD52747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8</a:t>
            </a:fld>
            <a:endParaRPr lang="en-US"/>
          </a:p>
        </p:txBody>
      </p:sp>
      <p:pic>
        <p:nvPicPr>
          <p:cNvPr id="5" name="Content Placeholder 6">
            <a:extLst>
              <a:ext uri="{FF2B5EF4-FFF2-40B4-BE49-F238E27FC236}">
                <a16:creationId xmlns:a16="http://schemas.microsoft.com/office/drawing/2014/main" id="{64192AF4-E050-A98D-2C5A-60CCA6711F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3239" y="2417772"/>
            <a:ext cx="5070987" cy="4002496"/>
          </a:xfrm>
          <a:prstGeom prst="rect">
            <a:avLst/>
          </a:prstGeom>
          <a:noFill/>
        </p:spPr>
      </p:pic>
      <p:pic>
        <p:nvPicPr>
          <p:cNvPr id="8" name="Picture 7" descr="A black text on a white background&#10;&#10;AI-generated content may be incorrect.">
            <a:extLst>
              <a:ext uri="{FF2B5EF4-FFF2-40B4-BE49-F238E27FC236}">
                <a16:creationId xmlns:a16="http://schemas.microsoft.com/office/drawing/2014/main" id="{D23596CB-A99C-E0E4-AA3C-9C17CDE4C6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4940" y="2139041"/>
            <a:ext cx="2447925" cy="55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9844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180B411-C43A-6F9F-4E0A-2D77669726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2704" y="795528"/>
            <a:ext cx="6099048" cy="5120640"/>
          </a:xfrm>
        </p:spPr>
        <p:txBody>
          <a:bodyPr/>
          <a:lstStyle/>
          <a:p>
            <a:r>
              <a:rPr lang="en-US"/>
              <a:t>Generalized GM cryptosystem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2D5BB81-B8FA-84A7-B51B-11EBF0CDCC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248" y="1479750"/>
            <a:ext cx="3898499" cy="3898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350026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1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BED6DA"/>
      </a:accent1>
      <a:accent2>
        <a:srgbClr val="3E7090"/>
      </a:accent2>
      <a:accent3>
        <a:srgbClr val="93A5A8"/>
      </a:accent3>
      <a:accent4>
        <a:srgbClr val="627272"/>
      </a:accent4>
      <a:accent5>
        <a:srgbClr val="BDA07D"/>
      </a:accent5>
      <a:accent6>
        <a:srgbClr val="D8CAB7"/>
      </a:accent6>
      <a:hlink>
        <a:srgbClr val="0563C1"/>
      </a:hlink>
      <a:folHlink>
        <a:srgbClr val="954F72"/>
      </a:folHlink>
    </a:clrScheme>
    <a:fontScheme name="Custom 24">
      <a:majorFont>
        <a:latin typeface="Segoe UI Light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33468121_win32_CP_V3" id="{DB41292E-DA07-4A60-84D2-21F0B686AF93}" vid="{CD2DD4A9-674C-44A3-BA93-D7C3019ED0B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  <Background xmlns="71af3243-3dd4-4a8d-8c0d-dd76da1f02a5">false</Background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2AF5DA8-6387-4138-BF96-B65D39F2FC21}">
  <ds:schemaRefs>
    <ds:schemaRef ds:uri="230e9df3-be65-4c73-a93b-d1236ebd677e"/>
    <ds:schemaRef ds:uri="71af3243-3dd4-4a8d-8c0d-dd76da1f02a5"/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customXml/itemProps2.xml><?xml version="1.0" encoding="utf-8"?>
<ds:datastoreItem xmlns:ds="http://schemas.openxmlformats.org/officeDocument/2006/customXml" ds:itemID="{7279BBA1-1277-4614-8DDE-B2EB2275122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E47603A-423C-4B8F-AA3D-8E6FA47105AE}">
  <ds:schemaRefs>
    <ds:schemaRef ds:uri="16c05727-aa75-4e4a-9b5f-8a80a1165891"/>
    <ds:schemaRef ds:uri="230e9df3-be65-4c73-a93b-d1236ebd677e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Coastal presentation</Template>
  <Application>Microsoft Office PowerPoint</Application>
  <PresentationFormat>Widescreen</PresentationFormat>
  <Slides>18</Slides>
  <Notes>3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Custom</vt:lpstr>
      <vt:lpstr>GOLDWASSER MICALI CRYPTOSYSTEM </vt:lpstr>
      <vt:lpstr>Contents</vt:lpstr>
      <vt:lpstr>INTRODUCTION</vt:lpstr>
      <vt:lpstr>Introduction</vt:lpstr>
      <vt:lpstr>Preliminaries</vt:lpstr>
      <vt:lpstr>Preliminaries</vt:lpstr>
      <vt:lpstr>GM Cryptosystem</vt:lpstr>
      <vt:lpstr>Problems with GM</vt:lpstr>
      <vt:lpstr>Generalized GM cryptosystem</vt:lpstr>
      <vt:lpstr>Introduction</vt:lpstr>
      <vt:lpstr>KEY GENERATION</vt:lpstr>
      <vt:lpstr>Encryption</vt:lpstr>
      <vt:lpstr>Decryption</vt:lpstr>
      <vt:lpstr>Ciphertext Expansion r of Generalized GM-Type Scheme</vt:lpstr>
      <vt:lpstr>OBSERVATIONS FROM OUR EXPERIMENTS ON GENERALIZED GM</vt:lpstr>
      <vt:lpstr>PowerPoint Presentation</vt:lpstr>
      <vt:lpstr>References</vt:lpstr>
      <vt:lpstr>THANK 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revision>18</cp:revision>
  <dcterms:created xsi:type="dcterms:W3CDTF">2025-11-21T04:34:36Z</dcterms:created>
  <dcterms:modified xsi:type="dcterms:W3CDTF">2025-12-02T13:59:07Z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